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9"/>
  </p:notesMasterIdLst>
  <p:sldIdLst>
    <p:sldId id="256" r:id="rId5"/>
    <p:sldId id="1586" r:id="rId6"/>
    <p:sldId id="1534" r:id="rId7"/>
    <p:sldId id="1605" r:id="rId8"/>
    <p:sldId id="1611" r:id="rId9"/>
    <p:sldId id="1610" r:id="rId10"/>
    <p:sldId id="1612" r:id="rId11"/>
    <p:sldId id="1582" r:id="rId12"/>
    <p:sldId id="1536" r:id="rId13"/>
    <p:sldId id="1606" r:id="rId14"/>
    <p:sldId id="1554" r:id="rId15"/>
    <p:sldId id="1609" r:id="rId16"/>
    <p:sldId id="1607" r:id="rId17"/>
    <p:sldId id="1455" r:id="rId18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1CE"/>
    <a:srgbClr val="008BBC"/>
    <a:srgbClr val="00A0D7"/>
    <a:srgbClr val="3459A1"/>
    <a:srgbClr val="39BCDC"/>
    <a:srgbClr val="31BADB"/>
    <a:srgbClr val="00A4CF"/>
    <a:srgbClr val="EBF6DE"/>
    <a:srgbClr val="08ACD3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4E234C-9D97-421E-B268-92F8F16C16FE}" v="684" dt="2022-11-11T12:35:39.6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72" autoAdjust="0"/>
    <p:restoredTop sz="96305" autoAdjust="0"/>
  </p:normalViewPr>
  <p:slideViewPr>
    <p:cSldViewPr snapToGrid="0">
      <p:cViewPr varScale="1">
        <p:scale>
          <a:sx n="155" d="100"/>
          <a:sy n="155" d="100"/>
        </p:scale>
        <p:origin x="3318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243860220616884"/>
          <c:y val="0.17986915753406743"/>
          <c:w val="0.75129313696899003"/>
          <c:h val="0.5454125596768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84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320C-A844-B557-1AD3A0F99DA7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84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320C-A844-B557-1AD3A0F99DA7}"/>
              </c:ext>
            </c:extLst>
          </c:dPt>
          <c:dPt>
            <c:idx val="2"/>
            <c:invertIfNegative val="0"/>
            <c:bubble3D val="0"/>
            <c:spPr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84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20C-A844-B557-1AD3A0F99DA7}"/>
              </c:ext>
            </c:extLst>
          </c:dPt>
          <c:dPt>
            <c:idx val="3"/>
            <c:invertIfNegative val="0"/>
            <c:bubble3D val="0"/>
            <c:spPr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84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320C-A844-B557-1AD3A0F99DA7}"/>
              </c:ext>
            </c:extLst>
          </c:dPt>
          <c:dPt>
            <c:idx val="4"/>
            <c:invertIfNegative val="0"/>
            <c:bubble3D val="0"/>
            <c:spPr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84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20C-A844-B557-1AD3A0F99DA7}"/>
              </c:ext>
            </c:extLst>
          </c:dPt>
          <c:dPt>
            <c:idx val="5"/>
            <c:invertIfNegative val="0"/>
            <c:bubble3D val="0"/>
            <c:spPr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84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A-C83F-2B4F-800A-EF13D8FF909D}"/>
              </c:ext>
            </c:extLst>
          </c:dPt>
          <c:dPt>
            <c:idx val="6"/>
            <c:invertIfNegative val="0"/>
            <c:bubble3D val="0"/>
            <c:spPr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84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C83F-2B4F-800A-EF13D8FF909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Tabelle1!$A$2:$A$7</c:f>
              <c:strCache>
                <c:ptCount val="6"/>
                <c:pt idx="0">
                  <c:v>Primary source</c:v>
                </c:pt>
                <c:pt idx="1">
                  <c:v>loss in CH grid</c:v>
                </c:pt>
                <c:pt idx="2">
                  <c:v>Fast-Charger (500 kwh)</c:v>
                </c:pt>
                <c:pt idx="3">
                  <c:v>Battery</c:v>
                </c:pt>
                <c:pt idx="4">
                  <c:v>E-Motor</c:v>
                </c:pt>
                <c:pt idx="5">
                  <c:v>usage loss t/km</c:v>
                </c:pt>
              </c:strCache>
            </c:strRef>
          </c:cat>
          <c:val>
            <c:numRef>
              <c:f>Tabelle1!$B$2:$B$7</c:f>
              <c:numCache>
                <c:formatCode>0%</c:formatCode>
                <c:ptCount val="6"/>
                <c:pt idx="0">
                  <c:v>1</c:v>
                </c:pt>
                <c:pt idx="1">
                  <c:v>0.72</c:v>
                </c:pt>
                <c:pt idx="2">
                  <c:v>0.59039999999999992</c:v>
                </c:pt>
                <c:pt idx="3">
                  <c:v>0.56678399999999995</c:v>
                </c:pt>
                <c:pt idx="4">
                  <c:v>0.48176639999999993</c:v>
                </c:pt>
                <c:pt idx="5">
                  <c:v>0.40950143999999994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0C-A844-B557-1AD3A0F99DA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049766239"/>
        <c:axId val="1924714351"/>
      </c:barChart>
      <c:catAx>
        <c:axId val="20497662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en-US"/>
          </a:p>
        </c:txPr>
        <c:crossAx val="1924714351"/>
        <c:crosses val="autoZero"/>
        <c:auto val="1"/>
        <c:lblAlgn val="ctr"/>
        <c:lblOffset val="100"/>
        <c:noMultiLvlLbl val="0"/>
      </c:catAx>
      <c:valAx>
        <c:axId val="1924714351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0497662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de-DE" dirty="0"/>
              <a:t>   </a:t>
            </a:r>
          </a:p>
        </c:rich>
      </c:tx>
      <c:layout>
        <c:manualLayout>
          <c:xMode val="edge"/>
          <c:yMode val="edge"/>
          <c:x val="0.28820443028685117"/>
          <c:y val="5.357423093737273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937029792465634"/>
          <c:y val="0.1535932403196939"/>
          <c:w val="0.75129313696899003"/>
          <c:h val="0.550868610597135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87F9-1540-ABF6-5E02DAB63500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87F9-1540-ABF6-5E02DAB63500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87F9-1540-ABF6-5E02DAB63500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87F9-1540-ABF6-5E02DAB63500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87F9-1540-ABF6-5E02DAB63500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87F9-1540-ABF6-5E02DAB6350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Tabelle1!$A$2:$A$6</c:f>
              <c:strCache>
                <c:ptCount val="5"/>
                <c:pt idx="0">
                  <c:v>Primary Source</c:v>
                </c:pt>
                <c:pt idx="1">
                  <c:v>PEM</c:v>
                </c:pt>
                <c:pt idx="2">
                  <c:v>Transport / HRS</c:v>
                </c:pt>
                <c:pt idx="3">
                  <c:v>Fuell Cell</c:v>
                </c:pt>
                <c:pt idx="4">
                  <c:v>E-Motor</c:v>
                </c:pt>
              </c:strCache>
            </c:strRef>
          </c:cat>
          <c:val>
            <c:numRef>
              <c:f>Tabelle1!$B$2:$B$6</c:f>
              <c:numCache>
                <c:formatCode>0%</c:formatCode>
                <c:ptCount val="5"/>
                <c:pt idx="0">
                  <c:v>1</c:v>
                </c:pt>
                <c:pt idx="1">
                  <c:v>0.73</c:v>
                </c:pt>
                <c:pt idx="2">
                  <c:v>0.69350000000000001</c:v>
                </c:pt>
                <c:pt idx="3">
                  <c:v>0.38142500000000001</c:v>
                </c:pt>
                <c:pt idx="4">
                  <c:v>0.32421125000000001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7F9-1540-ABF6-5E02DAB6350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049766239"/>
        <c:axId val="1924714351"/>
      </c:barChart>
      <c:catAx>
        <c:axId val="20497662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en-US"/>
          </a:p>
        </c:txPr>
        <c:crossAx val="1924714351"/>
        <c:crosses val="autoZero"/>
        <c:auto val="1"/>
        <c:lblAlgn val="ctr"/>
        <c:lblOffset val="100"/>
        <c:noMultiLvlLbl val="0"/>
      </c:catAx>
      <c:valAx>
        <c:axId val="1924714351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noProof="0" dirty="0"/>
                  <a:t>  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crossAx val="20497662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0.43698</cdr:x>
      <cdr:y>0.19095</cdr:y>
    </cdr:from>
    <cdr:to>
      <cdr:x>0.6592</cdr:x>
      <cdr:y>0.45408</cdr:y>
    </cdr:to>
    <cdr:sp macro="" textlink="">
      <cdr:nvSpPr>
        <cdr:cNvPr id="2" name="Textfeld 1">
          <a:extLst xmlns:a="http://schemas.openxmlformats.org/drawingml/2006/main">
            <a:ext uri="{FF2B5EF4-FFF2-40B4-BE49-F238E27FC236}">
              <a16:creationId xmlns:a16="http://schemas.microsoft.com/office/drawing/2014/main" id="{E4DCCB35-ADAE-D162-B191-ADD4C199DEF4}"/>
            </a:ext>
          </a:extLst>
        </cdr:cNvPr>
        <cdr:cNvSpPr txBox="1"/>
      </cdr:nvSpPr>
      <cdr:spPr>
        <a:xfrm xmlns:a="http://schemas.openxmlformats.org/drawingml/2006/main">
          <a:off x="2405557" y="817666"/>
          <a:ext cx="1223325" cy="11267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de-DE" sz="1100" dirty="0"/>
        </a:p>
      </cdr:txBody>
    </cdr:sp>
  </cdr:relSizeAnchor>
  <cdr:relSizeAnchor xmlns:cdr="http://schemas.openxmlformats.org/drawingml/2006/chartDrawing">
    <cdr:from>
      <cdr:x>0.84342</cdr:x>
      <cdr:y>0.49612</cdr:y>
    </cdr:from>
    <cdr:to>
      <cdr:x>0.94681</cdr:x>
      <cdr:y>0.55647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B6DF25F7-6116-2646-7061-0DF1D22D04E2}"/>
            </a:ext>
          </a:extLst>
        </cdr:cNvPr>
        <cdr:cNvSpPr/>
      </cdr:nvSpPr>
      <cdr:spPr>
        <a:xfrm xmlns:a="http://schemas.openxmlformats.org/drawingml/2006/main">
          <a:off x="4643023" y="2124431"/>
          <a:ext cx="569167" cy="258435"/>
        </a:xfrm>
        <a:prstGeom xmlns:a="http://schemas.openxmlformats.org/drawingml/2006/main" prst="rect">
          <a:avLst/>
        </a:prstGeom>
        <a:solidFill xmlns:a="http://schemas.openxmlformats.org/drawingml/2006/main">
          <a:srgbClr val="92D050"/>
        </a:solidFill>
        <a:ln xmlns:a="http://schemas.openxmlformats.org/drawingml/2006/main">
          <a:solidFill>
            <a:srgbClr val="92D05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wrap="square" lIns="0" tIns="0" rIns="0" bIns="0" rtlCol="0" anchor="ctr">
          <a:noAutofit/>
        </a:bodyPr>
        <a:lstStyle xmlns:a="http://schemas.openxmlformats.org/drawingml/2006/main"/>
        <a:p xmlns:a="http://schemas.openxmlformats.org/drawingml/2006/main">
          <a:pPr algn="ctr"/>
          <a:r>
            <a:rPr lang="de-DE" b="1" dirty="0">
              <a:solidFill>
                <a:schemeClr val="bg1"/>
              </a:solidFill>
            </a:rPr>
            <a:t>+8</a:t>
          </a:r>
          <a:r>
            <a:rPr lang="de-DE" dirty="0">
              <a:solidFill>
                <a:schemeClr val="bg1"/>
              </a:solidFill>
            </a:rPr>
            <a:t>%	</a:t>
          </a:r>
        </a:p>
      </cdr:txBody>
    </cdr:sp>
  </cdr:relSizeAnchor>
  <cdr:relSizeAnchor xmlns:cdr="http://schemas.openxmlformats.org/drawingml/2006/chartDrawing">
    <cdr:from>
      <cdr:x>0.79574</cdr:x>
      <cdr:y>0.30769</cdr:y>
    </cdr:from>
    <cdr:to>
      <cdr:x>0.98564</cdr:x>
      <cdr:y>0.46055</cdr:y>
    </cdr:to>
    <cdr:sp macro="" textlink="">
      <cdr:nvSpPr>
        <cdr:cNvPr id="5" name="Arrow: Down 4">
          <a:extLst xmlns:a="http://schemas.openxmlformats.org/drawingml/2006/main">
            <a:ext uri="{FF2B5EF4-FFF2-40B4-BE49-F238E27FC236}">
              <a16:creationId xmlns:a16="http://schemas.microsoft.com/office/drawing/2014/main" id="{3D578764-284D-5821-4BFB-FA105D40BEEA}"/>
            </a:ext>
          </a:extLst>
        </cdr:cNvPr>
        <cdr:cNvSpPr/>
      </cdr:nvSpPr>
      <cdr:spPr>
        <a:xfrm xmlns:a="http://schemas.openxmlformats.org/drawingml/2006/main">
          <a:off x="4380538" y="1317539"/>
          <a:ext cx="1045403" cy="654564"/>
        </a:xfrm>
        <a:prstGeom xmlns:a="http://schemas.openxmlformats.org/drawingml/2006/main" prst="downArrow">
          <a:avLst>
            <a:gd name="adj1" fmla="val 82080"/>
            <a:gd name="adj2" fmla="val 50000"/>
          </a:avLst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wrap="square" lIns="0" tIns="0" rIns="0" bIns="0" rtlCol="0" anchor="ctr">
          <a:noAutofit/>
        </a:bodyPr>
        <a:lstStyle xmlns:a="http://schemas.openxmlformats.org/drawingml/2006/main"/>
        <a:p xmlns:a="http://schemas.openxmlformats.org/drawingml/2006/main">
          <a:pPr algn="ctr"/>
          <a:r>
            <a:rPr lang="en-US" sz="800" noProof="0" dirty="0"/>
            <a:t>If heat during </a:t>
          </a:r>
        </a:p>
        <a:p xmlns:a="http://schemas.openxmlformats.org/drawingml/2006/main">
          <a:pPr algn="ctr"/>
          <a:r>
            <a:rPr lang="en-US" sz="800" noProof="0" dirty="0"/>
            <a:t>PEM process </a:t>
          </a:r>
        </a:p>
        <a:p xmlns:a="http://schemas.openxmlformats.org/drawingml/2006/main">
          <a:pPr algn="ctr"/>
          <a:r>
            <a:rPr lang="en-US" sz="800" noProof="0" dirty="0"/>
            <a:t>is processed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F106C52C-BE2A-43E8-9B75-34B100012B82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EC79794-E6BD-4AAD-B9F6-0615F108C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602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46"/>
              </a:spcAft>
            </a:pPr>
            <a:endParaRPr lang="de-CH" sz="1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C79794-E6BD-4AAD-B9F6-0615F108C84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22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4243B4-6D6D-BD45-8DFC-2F8D19EB6195}" type="slidenum">
              <a:rPr lang="en-CH" smtClean="0"/>
              <a:t>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737168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Nun legten wir den Fokus in den vergangenen Monaten auf </a:t>
            </a:r>
          </a:p>
          <a:p>
            <a:endParaRPr lang="de-CH" dirty="0"/>
          </a:p>
          <a:p>
            <a:pPr marL="171450" indent="-171450">
              <a:buFontTx/>
              <a:buChar char="-"/>
            </a:pPr>
            <a:r>
              <a:rPr lang="de-CH" dirty="0"/>
              <a:t>Rollout Deutschland</a:t>
            </a:r>
          </a:p>
          <a:p>
            <a:pPr marL="628650" lvl="1" indent="-171450">
              <a:buFontTx/>
              <a:buChar char="-"/>
            </a:pPr>
            <a:r>
              <a:rPr lang="de-CH" dirty="0"/>
              <a:t>Per April haben wir Hyundai Hydrogen Mobility Germany gegründet</a:t>
            </a:r>
          </a:p>
          <a:p>
            <a:pPr marL="171450" indent="-171450">
              <a:buFontTx/>
              <a:buChar char="-"/>
            </a:pPr>
            <a:r>
              <a:rPr lang="de-CH" dirty="0"/>
              <a:t>Europa Start (grosse im Hintergrund laufende Aufwände</a:t>
            </a:r>
          </a:p>
          <a:p>
            <a:pPr marL="171450" indent="-171450">
              <a:buFontTx/>
              <a:buChar char="-"/>
            </a:pPr>
            <a:r>
              <a:rPr lang="de-CH" dirty="0"/>
              <a:t>Optimierungen und Test mit neuem Tanksystem</a:t>
            </a:r>
          </a:p>
          <a:p>
            <a:pPr marL="171450" indent="-171450">
              <a:buFontTx/>
              <a:buChar char="-"/>
            </a:pPr>
            <a:endParaRPr lang="de-CH" dirty="0"/>
          </a:p>
          <a:p>
            <a:pPr marL="0" indent="0">
              <a:buFontTx/>
              <a:buNone/>
            </a:pPr>
            <a:endParaRPr lang="de-CH" dirty="0"/>
          </a:p>
          <a:p>
            <a:pPr marL="0" indent="0">
              <a:buFontTx/>
              <a:buNone/>
            </a:pPr>
            <a:r>
              <a:rPr lang="de-CH" dirty="0"/>
              <a:t>Wir bieten ab diesem </a:t>
            </a:r>
            <a:r>
              <a:rPr lang="de-CH" dirty="0" err="1"/>
              <a:t>jahr</a:t>
            </a:r>
            <a:r>
              <a:rPr lang="de-CH" dirty="0"/>
              <a:t> ein in Serie gefertigtes neu aufgebautes Wasserstoff Fahrzeug an. </a:t>
            </a:r>
          </a:p>
          <a:p>
            <a:endParaRPr lang="de-CH" dirty="0"/>
          </a:p>
          <a:p>
            <a:r>
              <a:rPr lang="de-CH" dirty="0"/>
              <a:t>Von der ersten Schraube bis zum letzten Verschalungsteil oder Pinselstrich – jeder MA am Band arbeitet in seiner Sequenz ausschliesslich an </a:t>
            </a:r>
            <a:r>
              <a:rPr lang="de-CH" dirty="0" err="1"/>
              <a:t>Xcients</a:t>
            </a:r>
            <a:endParaRPr lang="de-CH" dirty="0"/>
          </a:p>
          <a:p>
            <a:endParaRPr lang="de-CH" dirty="0"/>
          </a:p>
          <a:p>
            <a:r>
              <a:rPr lang="de-CH" dirty="0"/>
              <a:t>Das für Europa aber neu auch für die USA, Neuseeland und den Heimmarkt in Korea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C79794-E6BD-4AAD-B9F6-0615F108C84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77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46"/>
              </a:spcAft>
            </a:pPr>
            <a:endParaRPr lang="de-CH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C79794-E6BD-4AAD-B9F6-0615F108C84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660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C79794-E6BD-4AAD-B9F6-0615F108C84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59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2" descr="image001"/>
          <p:cNvPicPr>
            <a:picLocks noChangeAspect="1" noChangeArrowheads="1"/>
          </p:cNvPicPr>
          <p:nvPr userDrawn="1"/>
        </p:nvPicPr>
        <p:blipFill rotWithShape="1">
          <a:blip r:embed="rId2" cstate="screen">
            <a:clrChange>
              <a:clrFrom>
                <a:srgbClr val="EEF3F9"/>
              </a:clrFrom>
              <a:clrTo>
                <a:srgbClr val="EEF3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25972" y="-6466"/>
            <a:ext cx="9066028" cy="6864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2472265" y="-6466"/>
            <a:ext cx="9719734" cy="6864288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72890"/>
            <a:endParaRPr lang="en-US" sz="1904" b="1">
              <a:solidFill>
                <a:prstClr val="black"/>
              </a:solidFill>
              <a:latin typeface="Calibri" panose="020F0502020204030204" pitchFamily="34" charset="0"/>
              <a:ea typeface="현대산스 Head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989451"/>
            <a:ext cx="8642981" cy="2285752"/>
          </a:xfrm>
          <a:prstGeom prst="rect">
            <a:avLst/>
          </a:prstGeom>
          <a:gradFill flip="none" rotWithShape="1">
            <a:gsLst>
              <a:gs pos="0">
                <a:srgbClr val="00AAD2"/>
              </a:gs>
              <a:gs pos="49000">
                <a:srgbClr val="00AAD2"/>
              </a:gs>
              <a:gs pos="100000">
                <a:srgbClr val="00AAD2">
                  <a:alpha val="35000"/>
                </a:srgbClr>
              </a:gs>
            </a:gsLst>
            <a:lin ang="0" scaled="1"/>
            <a:tileRect/>
          </a:gradFill>
        </p:spPr>
        <p:txBody>
          <a:bodyPr wrap="none" lIns="0" tIns="0" rIns="0" bIns="0" rtlCol="0" anchor="ctr">
            <a:noAutofit/>
          </a:bodyPr>
          <a:lstStyle/>
          <a:p>
            <a:pPr algn="ctr" defTabSz="472890"/>
            <a:endParaRPr lang="en-US" sz="1904" b="1">
              <a:solidFill>
                <a:prstClr val="black"/>
              </a:solidFill>
              <a:latin typeface="Calibri" panose="020F0502020204030204" pitchFamily="34" charset="0"/>
              <a:ea typeface="현대산스 Head"/>
              <a:cs typeface="Calibri" panose="020F0502020204030204" pitchFamily="34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44448" y="2149475"/>
            <a:ext cx="4902945" cy="1800356"/>
          </a:xfrm>
          <a:prstGeom prst="rect">
            <a:avLst/>
          </a:prstGeom>
        </p:spPr>
        <p:txBody>
          <a:bodyPr wrap="none" lIns="0" anchor="ctr" anchorCtr="0">
            <a:noAutofit/>
          </a:bodyPr>
          <a:lstStyle>
            <a:lvl1pPr latinLnBrk="0">
              <a:defRPr lang="en-US" sz="3628" kern="12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현대산스 Head Medium" pitchFamily="50" charset="-127"/>
                <a:cs typeface="Calibri" panose="020F0502020204030204" pitchFamily="34" charset="0"/>
              </a:defRPr>
            </a:lvl1pPr>
            <a:lvl2pPr>
              <a:defRPr lang="en-US" sz="1800" kern="1200" smtClean="0">
                <a:latin typeface="+mn-lt"/>
                <a:ea typeface="+mn-ea"/>
                <a:cs typeface="+mn-cs"/>
              </a:defRPr>
            </a:lvl2pPr>
            <a:lvl3pPr>
              <a:defRPr lang="en-US" sz="1800" kern="1200" smtClean="0">
                <a:latin typeface="+mn-lt"/>
                <a:cs typeface="+mn-cs"/>
              </a:defRPr>
            </a:lvl3pPr>
            <a:lvl4pPr>
              <a:defRPr lang="en-US" sz="1800" kern="1200" smtClean="0">
                <a:latin typeface="+mn-lt"/>
                <a:ea typeface="+mn-ea"/>
                <a:cs typeface="+mn-cs"/>
              </a:defRPr>
            </a:lvl4pPr>
            <a:lvl5pPr>
              <a:defRPr lang="en-US" sz="1800" kern="1200">
                <a:latin typeface="+mn-lt"/>
                <a:ea typeface="+mn-ea"/>
                <a:cs typeface="+mn-cs"/>
              </a:defRPr>
            </a:lvl5pPr>
          </a:lstStyle>
          <a:p>
            <a:pPr lvl="0" defTabSz="472890" latinLnBrk="0"/>
            <a:r>
              <a:rPr lang="en-US" err="1"/>
              <a:t>Titel</a:t>
            </a:r>
            <a:endParaRPr lang="en-US"/>
          </a:p>
          <a:p>
            <a:pPr lvl="0" defTabSz="472890" latinLnBrk="0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744448" y="4600574"/>
            <a:ext cx="4029075" cy="1590675"/>
          </a:xfrm>
          <a:prstGeom prst="rect">
            <a:avLst/>
          </a:prstGeom>
        </p:spPr>
        <p:txBody>
          <a:bodyPr lIns="0"/>
          <a:lstStyle>
            <a:lvl1pPr latinLnBrk="0">
              <a:defRPr lang="en-US" sz="1904" b="0" i="0" kern="1200" baseline="0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현대산스 Head" pitchFamily="50" charset="-127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Title</a:t>
            </a:r>
          </a:p>
          <a:p>
            <a:pPr lvl="0"/>
            <a:endParaRPr lang="en-US"/>
          </a:p>
          <a:p>
            <a:pPr lvl="0"/>
            <a:r>
              <a:rPr lang="en-US"/>
              <a:t>Date</a:t>
            </a:r>
          </a:p>
        </p:txBody>
      </p:sp>
      <p:pic>
        <p:nvPicPr>
          <p:cNvPr id="8" name="그림 32">
            <a:extLst>
              <a:ext uri="{FF2B5EF4-FFF2-40B4-BE49-F238E27FC236}">
                <a16:creationId xmlns:a16="http://schemas.microsoft.com/office/drawing/2014/main" id="{78EE67EF-6EAD-42A2-B0F6-A76D10E5C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3204" y="229843"/>
            <a:ext cx="2187548" cy="61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942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00">
          <p15:clr>
            <a:srgbClr val="FBAE40"/>
          </p15:clr>
        </p15:guide>
        <p15:guide id="2" pos="45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- with text box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661DC53-4323-4248-8A6F-4515DA8C8C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1B6CDED3-6D58-4CF9-A93F-EEDDD9F309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72890"/>
            <a:endParaRPr lang="en-US" sz="1904" b="1">
              <a:solidFill>
                <a:prstClr val="black"/>
              </a:solidFill>
              <a:latin typeface="Calibri" panose="020F0502020204030204" pitchFamily="34" charset="0"/>
              <a:ea typeface="현대산스 Head"/>
              <a:cs typeface="Calibri" panose="020F0502020204030204" pitchFamily="34" charset="0"/>
            </a:endParaRPr>
          </a:p>
        </p:txBody>
      </p:sp>
      <p:pic>
        <p:nvPicPr>
          <p:cNvPr id="7" name="그림 32">
            <a:extLst>
              <a:ext uri="{FF2B5EF4-FFF2-40B4-BE49-F238E27FC236}">
                <a16:creationId xmlns:a16="http://schemas.microsoft.com/office/drawing/2014/main" id="{67860A65-D143-436B-877F-073A788BE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3204" y="229843"/>
            <a:ext cx="2187548" cy="61609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268673D-2842-441D-BD22-6AFD38ACB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809" y="426997"/>
            <a:ext cx="10516104" cy="1024731"/>
          </a:xfrm>
          <a:prstGeom prst="rect">
            <a:avLst/>
          </a:prstGeom>
        </p:spPr>
        <p:txBody>
          <a:bodyPr lIns="0"/>
          <a:lstStyle>
            <a:lvl1pPr latinLnBrk="0">
              <a:defRPr sz="2902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altLang="ko-KR"/>
              <a:t>Mastertitelformat bearbeiten</a:t>
            </a:r>
            <a:endParaRPr lang="ko-KR" alt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A70CBC5-4956-4293-87A5-08F3A907E7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3899" y="1904999"/>
            <a:ext cx="10533013" cy="4467225"/>
          </a:xfrm>
          <a:prstGeom prst="rect">
            <a:avLst/>
          </a:prstGeom>
        </p:spPr>
        <p:txBody>
          <a:bodyPr/>
          <a:lstStyle>
            <a:lvl1pPr latinLnBrk="0">
              <a:lnSpc>
                <a:spcPct val="120000"/>
              </a:lnSpc>
              <a:spcBef>
                <a:spcPts val="0"/>
              </a:spcBef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24234" indent="-324234" latinLnBrk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000">
                <a:solidFill>
                  <a:srgbClr val="00A2C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8650" indent="-266700" latinLnBrk="0">
              <a:spcBef>
                <a:spcPts val="0"/>
              </a:spcBef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685800" indent="-381000" latinLnBrk="0">
              <a:lnSpc>
                <a:spcPct val="120000"/>
              </a:lnSpc>
              <a:spcBef>
                <a:spcPts val="0"/>
              </a:spcBef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514350" indent="-209550" latinLnBrk="0">
              <a:lnSpc>
                <a:spcPct val="120000"/>
              </a:lnSpc>
              <a:spcBef>
                <a:spcPts val="0"/>
              </a:spcBef>
              <a:defRPr lang="en-US" sz="1800" b="0" i="0" kern="400" baseline="0" dirty="0">
                <a:solidFill>
                  <a:schemeClr val="tx1"/>
                </a:solidFill>
                <a:latin typeface="Calibri" panose="020F0502020204030204" pitchFamily="34" charset="0"/>
                <a:ea typeface="현대산스 Text" panose="020B0600000101010101" pitchFamily="50" charset="-127"/>
                <a:cs typeface="Calibri" panose="020F050202020403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14236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00">
          <p15:clr>
            <a:srgbClr val="FBAE40"/>
          </p15:clr>
        </p15:guide>
        <p15:guide id="2" pos="45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- with text box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661DC53-4323-4248-8A6F-4515DA8C8C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1B6CDED3-6D58-4CF9-A93F-EEDDD9F309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72890"/>
            <a:endParaRPr lang="en-US" sz="1904" b="1">
              <a:solidFill>
                <a:prstClr val="black"/>
              </a:solidFill>
              <a:latin typeface="Calibri" panose="020F0502020204030204" pitchFamily="34" charset="0"/>
              <a:ea typeface="현대산스 Head"/>
              <a:cs typeface="Calibri" panose="020F0502020204030204" pitchFamily="34" charset="0"/>
            </a:endParaRPr>
          </a:p>
        </p:txBody>
      </p:sp>
      <p:pic>
        <p:nvPicPr>
          <p:cNvPr id="7" name="그림 32">
            <a:extLst>
              <a:ext uri="{FF2B5EF4-FFF2-40B4-BE49-F238E27FC236}">
                <a16:creationId xmlns:a16="http://schemas.microsoft.com/office/drawing/2014/main" id="{67860A65-D143-436B-877F-073A788BE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3204" y="229843"/>
            <a:ext cx="2187548" cy="61609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CA3AF6B-393B-4B99-859D-D0C8C6C60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809" y="426997"/>
            <a:ext cx="10516104" cy="1024731"/>
          </a:xfrm>
          <a:prstGeom prst="rect">
            <a:avLst/>
          </a:prstGeom>
        </p:spPr>
        <p:txBody>
          <a:bodyPr lIns="0"/>
          <a:lstStyle>
            <a:lvl1pPr latinLnBrk="0">
              <a:defRPr sz="2902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altLang="ko-KR"/>
              <a:t>Mastertitelformat bearbeiten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6203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00">
          <p15:clr>
            <a:srgbClr val="FBAE40"/>
          </p15:clr>
        </p15:guide>
        <p15:guide id="2" pos="45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0809" y="426997"/>
            <a:ext cx="10516104" cy="1024731"/>
          </a:xfrm>
          <a:prstGeom prst="rect">
            <a:avLst/>
          </a:prstGeom>
        </p:spPr>
        <p:txBody>
          <a:bodyPr lIns="0"/>
          <a:lstStyle>
            <a:lvl1pPr>
              <a:defRPr sz="2902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altLang="ko-KR"/>
              <a:t>Agenda</a:t>
            </a:r>
            <a:endParaRPr lang="ko-KR" alt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11462992" y="6523350"/>
            <a:ext cx="472649" cy="254524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/>
          <a:p>
            <a:pPr algn="r">
              <a:spcBef>
                <a:spcPts val="432"/>
              </a:spcBef>
            </a:pPr>
            <a:fld id="{75798092-BDB2-4E89-B924-EB41BD435A09}" type="slidenum">
              <a:rPr lang="en-US" sz="900" b="0" i="0" smtClean="0"/>
              <a:t>‹#›</a:t>
            </a:fld>
            <a:endParaRPr lang="en-US" sz="900" b="0" i="0"/>
          </a:p>
        </p:txBody>
      </p:sp>
      <p:pic>
        <p:nvPicPr>
          <p:cNvPr id="5" name="Picture 2" descr="Bildergebnis für agenda"/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7600726" cy="4278927"/>
          </a:xfrm>
          <a:prstGeom prst="rect">
            <a:avLst/>
          </a:prstGeom>
          <a:solidFill>
            <a:srgbClr val="00A2C8"/>
          </a:solidFill>
        </p:spPr>
      </p:pic>
      <p:sp>
        <p:nvSpPr>
          <p:cNvPr id="6" name="Rectangle 5"/>
          <p:cNvSpPr/>
          <p:nvPr userDrawn="1"/>
        </p:nvSpPr>
        <p:spPr>
          <a:xfrm>
            <a:off x="2752165" y="1905000"/>
            <a:ext cx="5082988" cy="4450976"/>
          </a:xfrm>
          <a:prstGeom prst="rect">
            <a:avLst/>
          </a:prstGeom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US" b="1">
              <a:latin typeface="Hyundai Sans Head"/>
              <a:cs typeface="Hyundai Sans Head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3421930" y="1905000"/>
            <a:ext cx="6429080" cy="427892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6000">
                <a:schemeClr val="bg1">
                  <a:alpha val="82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US" b="1">
              <a:latin typeface="Hyundai Sans Head"/>
              <a:cs typeface="Hyundai Sans Head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D6A2D45-FE71-45F3-BC5E-44FEBBFAC98A}"/>
              </a:ext>
            </a:extLst>
          </p:cNvPr>
          <p:cNvGrpSpPr/>
          <p:nvPr userDrawn="1"/>
        </p:nvGrpSpPr>
        <p:grpSpPr>
          <a:xfrm>
            <a:off x="5025400" y="1905000"/>
            <a:ext cx="5745011" cy="4344630"/>
            <a:chOff x="5885014" y="654503"/>
            <a:chExt cx="5745011" cy="434463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DE8CF79-C4DC-4256-B3FC-D8396EF89A35}"/>
                </a:ext>
              </a:extLst>
            </p:cNvPr>
            <p:cNvGrpSpPr/>
            <p:nvPr/>
          </p:nvGrpSpPr>
          <p:grpSpPr>
            <a:xfrm>
              <a:off x="6903916" y="718301"/>
              <a:ext cx="4726109" cy="701496"/>
              <a:chOff x="6751979" y="1666120"/>
              <a:chExt cx="4526164" cy="701496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8E1C952-85DD-4DB6-AAE3-6860651F3B58}"/>
                  </a:ext>
                </a:extLst>
              </p:cNvPr>
              <p:cNvSpPr txBox="1"/>
              <p:nvPr/>
            </p:nvSpPr>
            <p:spPr>
              <a:xfrm>
                <a:off x="6770451" y="2090617"/>
                <a:ext cx="45076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>
                    <a:latin typeface="Calibri" panose="020F0502020204030204" pitchFamily="34" charset="0"/>
                    <a:cs typeface="Calibri" panose="020F0502020204030204" pitchFamily="34" charset="0"/>
                  </a:rPr>
                  <a:t>Short description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256C016-2CE9-4A41-AAAD-479E0F70132F}"/>
                  </a:ext>
                </a:extLst>
              </p:cNvPr>
              <p:cNvSpPr txBox="1"/>
              <p:nvPr/>
            </p:nvSpPr>
            <p:spPr>
              <a:xfrm>
                <a:off x="6751979" y="1666120"/>
                <a:ext cx="4507692" cy="5078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2700" b="1">
                    <a:latin typeface="Calibri" panose="020F0502020204030204" pitchFamily="34" charset="0"/>
                    <a:cs typeface="Calibri" panose="020F0502020204030204" pitchFamily="34" charset="0"/>
                  </a:rPr>
                  <a:t>Contents</a:t>
                </a:r>
                <a:endParaRPr lang="ko-KR" altLang="en-US" sz="27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68954F2-9FF7-439F-AEAB-75F9457D5B63}"/>
                </a:ext>
              </a:extLst>
            </p:cNvPr>
            <p:cNvSpPr txBox="1"/>
            <p:nvPr/>
          </p:nvSpPr>
          <p:spPr>
            <a:xfrm>
              <a:off x="5885014" y="654503"/>
              <a:ext cx="958096" cy="83099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800" b="1">
                  <a:latin typeface="Calibri" panose="020F0502020204030204" pitchFamily="34" charset="0"/>
                  <a:cs typeface="Calibri" panose="020F0502020204030204" pitchFamily="34" charset="0"/>
                </a:rPr>
                <a:t>01</a:t>
              </a:r>
              <a:endParaRPr lang="ko-KR" altLang="en-US" sz="48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5E3EB12-866A-4616-9661-235355DF8A5F}"/>
                </a:ext>
              </a:extLst>
            </p:cNvPr>
            <p:cNvGrpSpPr/>
            <p:nvPr/>
          </p:nvGrpSpPr>
          <p:grpSpPr>
            <a:xfrm>
              <a:off x="6903916" y="1889512"/>
              <a:ext cx="4726109" cy="701496"/>
              <a:chOff x="6751979" y="1666120"/>
              <a:chExt cx="4526164" cy="701496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507198E-A196-4A48-A05D-D321491ED281}"/>
                  </a:ext>
                </a:extLst>
              </p:cNvPr>
              <p:cNvSpPr txBox="1"/>
              <p:nvPr/>
            </p:nvSpPr>
            <p:spPr>
              <a:xfrm>
                <a:off x="6770451" y="2090617"/>
                <a:ext cx="45076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>
                    <a:latin typeface="Calibri" panose="020F0502020204030204" pitchFamily="34" charset="0"/>
                    <a:cs typeface="Calibri" panose="020F0502020204030204" pitchFamily="34" charset="0"/>
                  </a:rPr>
                  <a:t>Short description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86944A9-8317-4701-8923-95546EBC6A81}"/>
                  </a:ext>
                </a:extLst>
              </p:cNvPr>
              <p:cNvSpPr txBox="1"/>
              <p:nvPr/>
            </p:nvSpPr>
            <p:spPr>
              <a:xfrm>
                <a:off x="6751979" y="1666120"/>
                <a:ext cx="4507692" cy="5078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2700" b="1">
                    <a:latin typeface="Calibri" panose="020F0502020204030204" pitchFamily="34" charset="0"/>
                    <a:cs typeface="Calibri" panose="020F0502020204030204" pitchFamily="34" charset="0"/>
                  </a:rPr>
                  <a:t>Contents</a:t>
                </a:r>
                <a:endParaRPr lang="ko-KR" altLang="en-US" sz="27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6A42029-48EF-40B7-A20B-9D05D2DD248A}"/>
                </a:ext>
              </a:extLst>
            </p:cNvPr>
            <p:cNvSpPr txBox="1"/>
            <p:nvPr/>
          </p:nvSpPr>
          <p:spPr>
            <a:xfrm>
              <a:off x="5885014" y="1825714"/>
              <a:ext cx="958096" cy="83099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800" b="1">
                  <a:latin typeface="Calibri" panose="020F0502020204030204" pitchFamily="34" charset="0"/>
                  <a:cs typeface="Calibri" panose="020F0502020204030204" pitchFamily="34" charset="0"/>
                </a:rPr>
                <a:t>02</a:t>
              </a:r>
              <a:endParaRPr lang="ko-KR" altLang="en-US" sz="48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4716221-0920-43D2-8214-692D549C8529}"/>
                </a:ext>
              </a:extLst>
            </p:cNvPr>
            <p:cNvGrpSpPr/>
            <p:nvPr/>
          </p:nvGrpSpPr>
          <p:grpSpPr>
            <a:xfrm>
              <a:off x="6903916" y="3060723"/>
              <a:ext cx="4726109" cy="701496"/>
              <a:chOff x="6751979" y="1666120"/>
              <a:chExt cx="4526164" cy="701496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A8B8FD6-80F9-4576-90AF-C6AE8A378DB0}"/>
                  </a:ext>
                </a:extLst>
              </p:cNvPr>
              <p:cNvSpPr txBox="1"/>
              <p:nvPr/>
            </p:nvSpPr>
            <p:spPr>
              <a:xfrm>
                <a:off x="6770451" y="2090617"/>
                <a:ext cx="45076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>
                    <a:latin typeface="Calibri" panose="020F0502020204030204" pitchFamily="34" charset="0"/>
                    <a:cs typeface="Calibri" panose="020F0502020204030204" pitchFamily="34" charset="0"/>
                  </a:rPr>
                  <a:t>Short description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E88DC5F-7B11-4BFE-A62A-1B2C2273B5B4}"/>
                  </a:ext>
                </a:extLst>
              </p:cNvPr>
              <p:cNvSpPr txBox="1"/>
              <p:nvPr/>
            </p:nvSpPr>
            <p:spPr>
              <a:xfrm>
                <a:off x="6751979" y="1666120"/>
                <a:ext cx="4507692" cy="5078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2700" b="1">
                    <a:latin typeface="Calibri" panose="020F0502020204030204" pitchFamily="34" charset="0"/>
                    <a:cs typeface="Calibri" panose="020F0502020204030204" pitchFamily="34" charset="0"/>
                  </a:rPr>
                  <a:t>Contents</a:t>
                </a:r>
                <a:endParaRPr lang="ko-KR" altLang="en-US" sz="27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0212152-D2D8-461E-8E4F-7D4F53482A03}"/>
                </a:ext>
              </a:extLst>
            </p:cNvPr>
            <p:cNvSpPr txBox="1"/>
            <p:nvPr/>
          </p:nvSpPr>
          <p:spPr>
            <a:xfrm>
              <a:off x="5885014" y="2996925"/>
              <a:ext cx="958096" cy="83099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800" b="1">
                  <a:latin typeface="Calibri" panose="020F0502020204030204" pitchFamily="34" charset="0"/>
                  <a:cs typeface="Calibri" panose="020F0502020204030204" pitchFamily="34" charset="0"/>
                </a:rPr>
                <a:t>03</a:t>
              </a:r>
              <a:endParaRPr lang="ko-KR" altLang="en-US" sz="48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8233B18-C5F8-4857-9674-02EC79188E0E}"/>
                </a:ext>
              </a:extLst>
            </p:cNvPr>
            <p:cNvGrpSpPr/>
            <p:nvPr/>
          </p:nvGrpSpPr>
          <p:grpSpPr>
            <a:xfrm>
              <a:off x="6903916" y="4231934"/>
              <a:ext cx="4726109" cy="701496"/>
              <a:chOff x="6751979" y="1666120"/>
              <a:chExt cx="4526164" cy="701496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1B74CB9-D5B6-4AA3-9CED-9A69FC597DBC}"/>
                  </a:ext>
                </a:extLst>
              </p:cNvPr>
              <p:cNvSpPr txBox="1"/>
              <p:nvPr/>
            </p:nvSpPr>
            <p:spPr>
              <a:xfrm>
                <a:off x="6770451" y="2090617"/>
                <a:ext cx="45076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>
                    <a:latin typeface="Calibri" panose="020F0502020204030204" pitchFamily="34" charset="0"/>
                    <a:cs typeface="Calibri" panose="020F0502020204030204" pitchFamily="34" charset="0"/>
                  </a:rPr>
                  <a:t>Short description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4F95DDF-9AF8-4AF7-867B-79BCE192BEEE}"/>
                  </a:ext>
                </a:extLst>
              </p:cNvPr>
              <p:cNvSpPr txBox="1"/>
              <p:nvPr/>
            </p:nvSpPr>
            <p:spPr>
              <a:xfrm>
                <a:off x="6751979" y="1666120"/>
                <a:ext cx="4507692" cy="5078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2700" b="1">
                    <a:latin typeface="Calibri" panose="020F0502020204030204" pitchFamily="34" charset="0"/>
                    <a:cs typeface="Calibri" panose="020F0502020204030204" pitchFamily="34" charset="0"/>
                  </a:rPr>
                  <a:t>Contents</a:t>
                </a:r>
                <a:endParaRPr lang="ko-KR" altLang="en-US" sz="27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94A60E4-672D-45B2-B6C9-4CCEC944A519}"/>
                </a:ext>
              </a:extLst>
            </p:cNvPr>
            <p:cNvSpPr txBox="1"/>
            <p:nvPr/>
          </p:nvSpPr>
          <p:spPr>
            <a:xfrm>
              <a:off x="5885014" y="4168136"/>
              <a:ext cx="958096" cy="83099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800" b="1">
                  <a:latin typeface="Calibri" panose="020F0502020204030204" pitchFamily="34" charset="0"/>
                  <a:cs typeface="Calibri" panose="020F0502020204030204" pitchFamily="34" charset="0"/>
                </a:rPr>
                <a:t>04</a:t>
              </a:r>
              <a:endParaRPr lang="ko-KR" altLang="en-US" sz="48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24180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00">
          <p15:clr>
            <a:srgbClr val="FBAE40"/>
          </p15:clr>
        </p15:guide>
        <p15:guide id="2" pos="45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no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809" y="426997"/>
            <a:ext cx="10516104" cy="1024731"/>
          </a:xfrm>
          <a:prstGeom prst="rect">
            <a:avLst/>
          </a:prstGeom>
        </p:spPr>
        <p:txBody>
          <a:bodyPr lIns="0"/>
          <a:lstStyle>
            <a:lvl1pPr>
              <a:defRPr sz="2902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altLang="ko-KR"/>
              <a:t>Mastertitelformat bearbeiten</a:t>
            </a:r>
            <a:endParaRPr lang="ko-KR" alt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11462992" y="6523350"/>
            <a:ext cx="472649" cy="254524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/>
          <a:p>
            <a:pPr algn="r">
              <a:spcBef>
                <a:spcPts val="432"/>
              </a:spcBef>
            </a:pPr>
            <a:fld id="{75798092-BDB2-4E89-B924-EB41BD435A09}" type="slidenum">
              <a:rPr lang="en-US" sz="900" b="0" i="0" smtClean="0"/>
              <a:t>‹#›</a:t>
            </a:fld>
            <a:endParaRPr lang="en-US" sz="900" b="0" i="0"/>
          </a:p>
        </p:txBody>
      </p:sp>
    </p:spTree>
    <p:extLst>
      <p:ext uri="{BB962C8B-B14F-4D97-AF65-F5344CB8AC3E}">
        <p14:creationId xmlns:p14="http://schemas.microsoft.com/office/powerpoint/2010/main" val="13590421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00" userDrawn="1">
          <p15:clr>
            <a:srgbClr val="FBAE40"/>
          </p15:clr>
        </p15:guide>
        <p15:guide id="2" pos="45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2088533" y="265621"/>
            <a:ext cx="8014935" cy="204931"/>
          </a:xfrm>
        </p:spPr>
        <p:txBody>
          <a:bodyPr lIns="0" tIns="0" rIns="0" bIns="0"/>
          <a:lstStyle>
            <a:lvl1pPr algn="r">
              <a:defRPr sz="1332" b="0" i="0">
                <a:solidFill>
                  <a:srgbClr val="939598"/>
                </a:solidFill>
                <a:latin typeface="Helvetica-Light"/>
                <a:cs typeface="Helvetica-Light"/>
              </a:defRPr>
            </a:lvl1pPr>
          </a:lstStyle>
          <a:p>
            <a:pPr marL="0" marR="0" lvl="0" indent="0" defTabSz="12177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332" spc="87" noProof="0" dirty="0">
                <a:solidFill>
                  <a:srgbClr val="939598"/>
                </a:solidFill>
                <a:latin typeface="Helvetica-Light"/>
              </a:rPr>
              <a:t>GLP Steffisburg</a:t>
            </a:r>
            <a:endParaRPr lang="en-US" noProof="0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132323" y="6424729"/>
            <a:ext cx="523155" cy="181451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199" b="0" i="0">
                <a:solidFill>
                  <a:srgbClr val="939598"/>
                </a:solidFill>
                <a:latin typeface="+mn-lt"/>
                <a:cs typeface="Helvetica-Light"/>
              </a:defRPr>
            </a:lvl1pPr>
          </a:lstStyle>
          <a:p>
            <a:pPr marL="50738">
              <a:lnSpc>
                <a:spcPts val="1425"/>
              </a:lnSpc>
            </a:pPr>
            <a:fld id="{81D60167-4931-47E6-BA6A-407CBD079E47}" type="slidenum">
              <a:rPr lang="en-US" smtClean="0"/>
              <a:pPr marL="50738">
                <a:lnSpc>
                  <a:spcPts val="1425"/>
                </a:lnSpc>
              </a:pPr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5008097-119C-E647-A452-D6106ADB07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851966"/>
            <a:ext cx="10972800" cy="368877"/>
          </a:xfrm>
        </p:spPr>
        <p:txBody>
          <a:bodyPr/>
          <a:lstStyle>
            <a:lvl1pPr>
              <a:defRPr b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DE4233-496A-E746-B45C-890332ECE7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4584" y="1582539"/>
            <a:ext cx="10973513" cy="1639451"/>
          </a:xfrm>
        </p:spPr>
        <p:txBody>
          <a:bodyPr/>
          <a:lstStyle>
            <a:lvl1pPr>
              <a:defRPr sz="2131">
                <a:solidFill>
                  <a:schemeClr val="bg1">
                    <a:lumMod val="50000"/>
                  </a:schemeClr>
                </a:solidFill>
              </a:defRPr>
            </a:lvl1pPr>
            <a:lvl2pPr marL="361507" indent="-350936">
              <a:buFont typeface="Arial" panose="020B0604020202020204" pitchFamily="34" charset="0"/>
              <a:buChar char="•"/>
              <a:tabLst/>
              <a:defRPr sz="2131">
                <a:solidFill>
                  <a:schemeClr val="bg1">
                    <a:lumMod val="50000"/>
                  </a:schemeClr>
                </a:solidFill>
              </a:defRPr>
            </a:lvl2pPr>
            <a:lvl3pPr marL="600397" indent="-238891">
              <a:buFont typeface="System Font Regular"/>
              <a:buChar char="−"/>
              <a:tabLst/>
              <a:defRPr sz="2131">
                <a:solidFill>
                  <a:schemeClr val="bg1">
                    <a:lumMod val="50000"/>
                  </a:schemeClr>
                </a:solidFill>
              </a:defRPr>
            </a:lvl3pPr>
            <a:lvl4pPr marL="839288" indent="-238891">
              <a:buFont typeface="System Font Regular"/>
              <a:buChar char="・"/>
              <a:tabLst/>
              <a:defRPr sz="2131">
                <a:solidFill>
                  <a:schemeClr val="bg1">
                    <a:lumMod val="50000"/>
                  </a:schemeClr>
                </a:solidFill>
              </a:defRPr>
            </a:lvl4pPr>
            <a:lvl5pPr marL="1190224" indent="-236776">
              <a:buFont typeface="System Font Regular"/>
              <a:buChar char="-"/>
              <a:tabLst/>
              <a:defRPr sz="2131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244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32">
            <a:extLst>
              <a:ext uri="{FF2B5EF4-FFF2-40B4-BE49-F238E27FC236}">
                <a16:creationId xmlns:a16="http://schemas.microsoft.com/office/drawing/2014/main" id="{B65C5655-FF35-A340-AC8F-110BEEC08C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0148" t="31263" r="19830" b="31131"/>
          <a:stretch/>
        </p:blipFill>
        <p:spPr>
          <a:xfrm>
            <a:off x="9753204" y="229843"/>
            <a:ext cx="2187548" cy="61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599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7" r:id="rId2"/>
    <p:sldLayoutId id="2147483688" r:id="rId3"/>
    <p:sldLayoutId id="2147483677" r:id="rId4"/>
    <p:sldLayoutId id="2147483673" r:id="rId5"/>
    <p:sldLayoutId id="2147483690" r:id="rId6"/>
  </p:sldLayoutIdLst>
  <p:hf hdr="0"/>
  <p:txStyles>
    <p:titleStyle>
      <a:lvl1pPr algn="l" defTabSz="594470" rtl="0" eaLnBrk="1" latinLnBrk="1" hangingPunct="1">
        <a:spcBef>
          <a:spcPct val="0"/>
        </a:spcBef>
        <a:buNone/>
        <a:defRPr sz="2736" b="0" i="0" kern="400" baseline="0">
          <a:solidFill>
            <a:schemeClr val="tx1"/>
          </a:solidFill>
          <a:latin typeface="+mn-ea"/>
          <a:ea typeface="+mn-ea"/>
          <a:cs typeface="현대산스 Head Medium" panose="020B0600000101010101" pitchFamily="50" charset="-127"/>
        </a:defRPr>
      </a:lvl1pPr>
    </p:titleStyle>
    <p:bodyStyle>
      <a:lvl1pPr marL="0" indent="0" algn="l" defTabSz="594470" rtl="0" eaLnBrk="1" latinLnBrk="1" hangingPunct="1">
        <a:spcBef>
          <a:spcPct val="20000"/>
        </a:spcBef>
        <a:buFontTx/>
        <a:buNone/>
        <a:defRPr sz="2280" b="0" i="0" kern="400" baseline="0">
          <a:solidFill>
            <a:schemeClr val="tx1"/>
          </a:solidFill>
          <a:latin typeface="+mn-ea"/>
          <a:ea typeface="+mn-ea"/>
          <a:cs typeface="HyundaiSans Head KR OTF Medium" pitchFamily="34" charset="-127"/>
        </a:defRPr>
      </a:lvl1pPr>
      <a:lvl2pPr marL="324234" indent="-324234" algn="l" defTabSz="594470" rtl="0" eaLnBrk="1" latinLnBrk="1" hangingPunct="1">
        <a:spcBef>
          <a:spcPct val="20000"/>
        </a:spcBef>
        <a:buFont typeface="Arial"/>
        <a:buChar char="•"/>
        <a:defRPr sz="2280" b="0" i="0" kern="400" baseline="0">
          <a:solidFill>
            <a:schemeClr val="tx1"/>
          </a:solidFill>
          <a:latin typeface="현대산스 Text" panose="020B0600000101010101" pitchFamily="50" charset="-127"/>
          <a:ea typeface="현대산스 Text" panose="020B0600000101010101" pitchFamily="50" charset="-127"/>
          <a:cs typeface="현대산스 Text" panose="020B0600000101010101" pitchFamily="50" charset="-127"/>
        </a:defRPr>
      </a:lvl2pPr>
      <a:lvl3pPr marL="324234" indent="-324234" algn="l" defTabSz="5944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280" b="0" i="0" kern="400" baseline="0">
          <a:solidFill>
            <a:schemeClr val="tx1"/>
          </a:solidFill>
          <a:latin typeface="+mn-ea"/>
          <a:ea typeface="+mn-ea"/>
          <a:cs typeface="현대산스 Head" panose="020B0600000101010101" pitchFamily="50" charset="-127"/>
        </a:defRPr>
      </a:lvl3pPr>
      <a:lvl4pPr marL="324234" indent="-324234" algn="l" defTabSz="594470" rtl="0" eaLnBrk="1" latinLnBrk="1" hangingPunct="1">
        <a:spcBef>
          <a:spcPct val="20000"/>
        </a:spcBef>
        <a:buFont typeface="Arial"/>
        <a:buChar char="•"/>
        <a:defRPr sz="2280" b="0" i="0" kern="400" baseline="0">
          <a:solidFill>
            <a:schemeClr val="tx1"/>
          </a:solidFill>
          <a:latin typeface="현대산스 Text" panose="020B0600000101010101" pitchFamily="50" charset="-127"/>
          <a:ea typeface="현대산스 Text" panose="020B0600000101010101" pitchFamily="50" charset="-127"/>
          <a:cs typeface="현대산스 Text" panose="020B0600000101010101" pitchFamily="50" charset="-127"/>
        </a:defRPr>
      </a:lvl4pPr>
      <a:lvl5pPr marL="324234" indent="-324234" algn="l" defTabSz="594470" rtl="0" eaLnBrk="1" latinLnBrk="1" hangingPunct="1">
        <a:spcBef>
          <a:spcPct val="20000"/>
        </a:spcBef>
        <a:buFont typeface="Arial"/>
        <a:buChar char="•"/>
        <a:defRPr sz="2280" b="0" i="0" kern="400" baseline="0">
          <a:solidFill>
            <a:schemeClr val="tx1"/>
          </a:solidFill>
          <a:latin typeface="현대산스 Text" panose="020B0600000101010101" pitchFamily="50" charset="-127"/>
          <a:ea typeface="현대산스 Text" panose="020B0600000101010101" pitchFamily="50" charset="-127"/>
          <a:cs typeface="현대산스 Text" panose="020B0600000101010101" pitchFamily="50" charset="-127"/>
        </a:defRPr>
      </a:lvl5pPr>
      <a:lvl6pPr marL="3269588" indent="-297236" algn="l" defTabSz="594470" rtl="0" eaLnBrk="1" latinLnBrk="1" hangingPunct="1">
        <a:spcBef>
          <a:spcPct val="20000"/>
        </a:spcBef>
        <a:buFont typeface="Arial"/>
        <a:buChar char="•"/>
        <a:defRPr sz="2622" kern="1200">
          <a:solidFill>
            <a:schemeClr val="tx1"/>
          </a:solidFill>
          <a:latin typeface="+mn-lt"/>
          <a:ea typeface="+mn-ea"/>
          <a:cs typeface="+mn-cs"/>
        </a:defRPr>
      </a:lvl6pPr>
      <a:lvl7pPr marL="3864057" indent="-297236" algn="l" defTabSz="594470" rtl="0" eaLnBrk="1" latinLnBrk="1" hangingPunct="1">
        <a:spcBef>
          <a:spcPct val="20000"/>
        </a:spcBef>
        <a:buFont typeface="Arial"/>
        <a:buChar char="•"/>
        <a:defRPr sz="2622" kern="1200">
          <a:solidFill>
            <a:schemeClr val="tx1"/>
          </a:solidFill>
          <a:latin typeface="+mn-lt"/>
          <a:ea typeface="+mn-ea"/>
          <a:cs typeface="+mn-cs"/>
        </a:defRPr>
      </a:lvl7pPr>
      <a:lvl8pPr marL="4458528" indent="-297236" algn="l" defTabSz="594470" rtl="0" eaLnBrk="1" latinLnBrk="1" hangingPunct="1">
        <a:spcBef>
          <a:spcPct val="20000"/>
        </a:spcBef>
        <a:buFont typeface="Arial"/>
        <a:buChar char="•"/>
        <a:defRPr sz="2622" kern="1200">
          <a:solidFill>
            <a:schemeClr val="tx1"/>
          </a:solidFill>
          <a:latin typeface="+mn-lt"/>
          <a:ea typeface="+mn-ea"/>
          <a:cs typeface="+mn-cs"/>
        </a:defRPr>
      </a:lvl8pPr>
      <a:lvl9pPr marL="5052998" indent="-297236" algn="l" defTabSz="594470" rtl="0" eaLnBrk="1" latinLnBrk="1" hangingPunct="1">
        <a:spcBef>
          <a:spcPct val="20000"/>
        </a:spcBef>
        <a:buFont typeface="Arial"/>
        <a:buChar char="•"/>
        <a:defRPr sz="26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594470" rtl="0" eaLnBrk="1" latinLnBrk="1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594470" algn="l" defTabSz="594470" rtl="0" eaLnBrk="1" latinLnBrk="1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88940" algn="l" defTabSz="594470" rtl="0" eaLnBrk="1" latinLnBrk="1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783412" algn="l" defTabSz="594470" rtl="0" eaLnBrk="1" latinLnBrk="1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377882" algn="l" defTabSz="594470" rtl="0" eaLnBrk="1" latinLnBrk="1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2972351" algn="l" defTabSz="594470" rtl="0" eaLnBrk="1" latinLnBrk="1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566822" algn="l" defTabSz="594470" rtl="0" eaLnBrk="1" latinLnBrk="1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161293" algn="l" defTabSz="594470" rtl="0" eaLnBrk="1" latinLnBrk="1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755762" algn="l" defTabSz="594470" rtl="0" eaLnBrk="1" latinLnBrk="1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hyundai-hm.com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Hydrogen mobility in the </a:t>
            </a:r>
          </a:p>
          <a:p>
            <a:r>
              <a:rPr lang="en-US" dirty="0"/>
              <a:t>heavy commercial vehicle sector</a:t>
            </a: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EAB966D-2E5E-408E-B4D1-E4E0243B5B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4448" y="4600574"/>
            <a:ext cx="6895605" cy="1590675"/>
          </a:xfrm>
        </p:spPr>
        <p:txBody>
          <a:bodyPr/>
          <a:lstStyle/>
          <a:p>
            <a:r>
              <a:rPr lang="de-CH" dirty="0"/>
              <a:t>November 2022</a:t>
            </a:r>
            <a:br>
              <a:rPr lang="de-CH" dirty="0"/>
            </a:br>
            <a:r>
              <a:rPr lang="de-CH" dirty="0"/>
              <a:t>Daniel Keller @ECTA Annual Meeting in Düsseldorf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603A97F-337B-48C7-8EB6-898E89457B01}"/>
              </a:ext>
            </a:extLst>
          </p:cNvPr>
          <p:cNvSpPr txBox="1"/>
          <p:nvPr/>
        </p:nvSpPr>
        <p:spPr>
          <a:xfrm>
            <a:off x="723900" y="4600574"/>
            <a:ext cx="2233402" cy="728284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>
              <a:spcBef>
                <a:spcPts val="432"/>
              </a:spcBef>
            </a:pPr>
            <a:endParaRPr lang="de-CH" b="0" i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483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F47E6-FFDF-4E85-6FF1-A40B6EFDD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Available upfit configurations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E0F959-9824-033D-5BAE-6F22653A0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3926" y="2482775"/>
            <a:ext cx="3187406" cy="151413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89BE84-4B81-5E9C-BE84-62C9372ED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4469" y="2482775"/>
            <a:ext cx="3853845" cy="151413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icture containing text, transport, truck, van&#10;&#10;Description automatically generated">
            <a:extLst>
              <a:ext uri="{FF2B5EF4-FFF2-40B4-BE49-F238E27FC236}">
                <a16:creationId xmlns:a16="http://schemas.microsoft.com/office/drawing/2014/main" id="{1BF3994E-4E62-1227-B2A6-FA4F7E04D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34" y="1812170"/>
            <a:ext cx="3853845" cy="253583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A8B555-E739-DEC7-DEE9-0BE15D99A2F6}"/>
              </a:ext>
            </a:extLst>
          </p:cNvPr>
          <p:cNvCxnSpPr/>
          <p:nvPr/>
        </p:nvCxnSpPr>
        <p:spPr>
          <a:xfrm>
            <a:off x="230534" y="4348000"/>
            <a:ext cx="11716824" cy="0"/>
          </a:xfrm>
          <a:prstGeom prst="line">
            <a:avLst/>
          </a:prstGeom>
          <a:ln w="88900">
            <a:solidFill>
              <a:srgbClr val="00A1C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7CCBC88-7938-BAA2-FFD0-8B3BA335B990}"/>
              </a:ext>
            </a:extLst>
          </p:cNvPr>
          <p:cNvSpPr txBox="1"/>
          <p:nvPr/>
        </p:nvSpPr>
        <p:spPr>
          <a:xfrm>
            <a:off x="1070810" y="4475747"/>
            <a:ext cx="3152274" cy="1034716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285750" indent="-285750" algn="l">
              <a:spcBef>
                <a:spcPts val="432"/>
              </a:spcBef>
              <a:buFont typeface="Arial" panose="020B0604020202020204" pitchFamily="34" charset="0"/>
              <a:buChar char="•"/>
            </a:pPr>
            <a:r>
              <a:rPr lang="en-US" b="0" i="0" dirty="0">
                <a:latin typeface="Calibri" panose="020F0502020204030204" pitchFamily="34" charset="0"/>
                <a:cs typeface="Calibri" panose="020F0502020204030204" pitchFamily="34" charset="0"/>
              </a:rPr>
              <a:t>Box upfit</a:t>
            </a:r>
          </a:p>
          <a:p>
            <a:pPr marL="285750" indent="-285750" algn="l">
              <a:spcBef>
                <a:spcPts val="432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Cooled and uncooled</a:t>
            </a:r>
            <a:endParaRPr lang="en-US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F1533F-D70B-B28A-3B0B-A82C6CF76708}"/>
              </a:ext>
            </a:extLst>
          </p:cNvPr>
          <p:cNvSpPr txBox="1"/>
          <p:nvPr/>
        </p:nvSpPr>
        <p:spPr>
          <a:xfrm>
            <a:off x="4858032" y="4475747"/>
            <a:ext cx="3152274" cy="1034716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285750" indent="-285750" algn="l">
              <a:spcBef>
                <a:spcPts val="432"/>
              </a:spcBef>
              <a:buFont typeface="Arial" panose="020B0604020202020204" pitchFamily="34" charset="0"/>
              <a:buChar char="•"/>
            </a:pPr>
            <a:r>
              <a:rPr lang="en-US" b="0" i="0" dirty="0">
                <a:latin typeface="Calibri" panose="020F0502020204030204" pitchFamily="34" charset="0"/>
                <a:cs typeface="Calibri" panose="020F0502020204030204" pitchFamily="34" charset="0"/>
              </a:rPr>
              <a:t>Tarpaulin upfit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70FBE9-65AE-E2C0-4AF5-944DEB46AF23}"/>
              </a:ext>
            </a:extLst>
          </p:cNvPr>
          <p:cNvSpPr txBox="1"/>
          <p:nvPr/>
        </p:nvSpPr>
        <p:spPr>
          <a:xfrm>
            <a:off x="8645254" y="4475747"/>
            <a:ext cx="3152274" cy="1034716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285750" indent="-285750" algn="l">
              <a:spcBef>
                <a:spcPts val="432"/>
              </a:spcBef>
              <a:buFont typeface="Arial" panose="020B0604020202020204" pitchFamily="34" charset="0"/>
              <a:buChar char="•"/>
            </a:pPr>
            <a:r>
              <a:rPr lang="en-US" b="0" i="0" dirty="0">
                <a:latin typeface="Calibri" panose="020F0502020204030204" pitchFamily="34" charset="0"/>
                <a:cs typeface="Calibri" panose="020F0502020204030204" pitchFamily="34" charset="0"/>
              </a:rPr>
              <a:t>Swap Body upfit with Standalone tank system</a:t>
            </a:r>
          </a:p>
          <a:p>
            <a:pPr marL="285750" indent="-285750" algn="l">
              <a:spcBef>
                <a:spcPts val="432"/>
              </a:spcBef>
              <a:buFont typeface="Arial" panose="020B0604020202020204" pitchFamily="34" charset="0"/>
              <a:buChar char="•"/>
            </a:pP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From Q1/2023</a:t>
            </a:r>
          </a:p>
        </p:txBody>
      </p:sp>
    </p:spTree>
    <p:extLst>
      <p:ext uri="{BB962C8B-B14F-4D97-AF65-F5344CB8AC3E}">
        <p14:creationId xmlns:p14="http://schemas.microsoft.com/office/powerpoint/2010/main" val="1224557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2D56494-BE1F-EEE4-B863-E9CAC63AE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01"/>
            <a:ext cx="12192000" cy="6844997"/>
          </a:xfrm>
          <a:prstGeom prst="rect">
            <a:avLst/>
          </a:prstGeom>
        </p:spPr>
      </p:pic>
      <p:pic>
        <p:nvPicPr>
          <p:cNvPr id="2" name="그림 32">
            <a:extLst>
              <a:ext uri="{FF2B5EF4-FFF2-40B4-BE49-F238E27FC236}">
                <a16:creationId xmlns:a16="http://schemas.microsoft.com/office/drawing/2014/main" id="{87798BD5-7484-C097-1E69-90636221E2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3204" y="229843"/>
            <a:ext cx="2187548" cy="6160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3FD140-2F6E-94EF-FE37-00B9171427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de-CH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514ADC-009B-2C48-8565-94A36F8D0859}"/>
              </a:ext>
            </a:extLst>
          </p:cNvPr>
          <p:cNvSpPr txBox="1"/>
          <p:nvPr/>
        </p:nvSpPr>
        <p:spPr>
          <a:xfrm>
            <a:off x="1644650" y="3073724"/>
            <a:ext cx="3846107" cy="2846515"/>
          </a:xfrm>
          <a:prstGeom prst="rect">
            <a:avLst/>
          </a:prstGeom>
          <a:solidFill>
            <a:srgbClr val="FFFFFF">
              <a:alpha val="61176"/>
            </a:srgbClr>
          </a:solidFill>
        </p:spPr>
        <p:txBody>
          <a:bodyPr vert="horz" wrap="square" lIns="72000" tIns="72000" rIns="72000" bIns="72000" rtlCol="0" anchor="t">
            <a:normAutofit/>
          </a:bodyPr>
          <a:lstStyle/>
          <a:p>
            <a:pPr algn="l">
              <a:spcBef>
                <a:spcPts val="432"/>
              </a:spcBef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German </a:t>
            </a:r>
            <a:r>
              <a:rPr lang="en-US" b="1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Founding Call #1</a:t>
            </a:r>
          </a:p>
          <a:p>
            <a:pPr algn="l">
              <a:spcBef>
                <a:spcPts val="432"/>
              </a:spcBef>
            </a:pPr>
            <a:r>
              <a:rPr lang="en-US" b="0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b="0" i="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</a:t>
            </a: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– 2022</a:t>
            </a:r>
          </a:p>
          <a:p>
            <a:pPr marL="285750" indent="-285750" algn="l">
              <a:spcBef>
                <a:spcPts val="432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27 trucks sold</a:t>
            </a:r>
          </a:p>
          <a:p>
            <a:pPr marL="285750" indent="-285750" algn="l">
              <a:spcBef>
                <a:spcPts val="432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bodybuilders are certified</a:t>
            </a:r>
          </a:p>
          <a:p>
            <a:pPr marL="285750" indent="-285750" algn="l">
              <a:spcBef>
                <a:spcPts val="432"/>
              </a:spcBef>
              <a:buFont typeface="Arial" panose="020B0604020202020204" pitchFamily="34" charset="0"/>
              <a:buChar char="•"/>
            </a:pPr>
            <a:r>
              <a:rPr lang="en-US" sz="1600" b="0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Ten 6x2 handed over to bodybuilders to be built up (box) 15.09.2022</a:t>
            </a:r>
          </a:p>
          <a:p>
            <a:pPr marL="285750" indent="-285750" algn="l">
              <a:spcBef>
                <a:spcPts val="432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 aftersales Partners have been trained and qualified 23.09.2022</a:t>
            </a:r>
          </a:p>
          <a:p>
            <a:pPr marL="285750" indent="-285750" algn="l">
              <a:spcBef>
                <a:spcPts val="432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operation Q1 / 2023</a:t>
            </a:r>
          </a:p>
          <a:p>
            <a:pPr algn="l">
              <a:spcBef>
                <a:spcPts val="432"/>
              </a:spcBef>
            </a:pPr>
            <a:endParaRPr lang="en-US" b="0" i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660B7D-029D-E386-F74A-5E9EC5CD1755}"/>
              </a:ext>
            </a:extLst>
          </p:cNvPr>
          <p:cNvSpPr txBox="1"/>
          <p:nvPr/>
        </p:nvSpPr>
        <p:spPr>
          <a:xfrm>
            <a:off x="7252878" y="2251074"/>
            <a:ext cx="3294472" cy="1933576"/>
          </a:xfrm>
          <a:prstGeom prst="rect">
            <a:avLst/>
          </a:prstGeom>
          <a:solidFill>
            <a:srgbClr val="FFFFFF">
              <a:alpha val="61176"/>
            </a:srgbClr>
          </a:solidFill>
        </p:spPr>
        <p:txBody>
          <a:bodyPr vert="horz" wrap="square" lIns="72000" tIns="72000" rIns="72000" bIns="72000" rtlCol="0" anchor="t">
            <a:normAutofit/>
          </a:bodyPr>
          <a:lstStyle/>
          <a:p>
            <a:pPr algn="l">
              <a:spcBef>
                <a:spcPts val="432"/>
              </a:spcBef>
            </a:pPr>
            <a:r>
              <a:rPr lang="en-US" b="1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German Founding Call #2</a:t>
            </a:r>
          </a:p>
          <a:p>
            <a:pPr algn="l">
              <a:spcBef>
                <a:spcPts val="432"/>
              </a:spcBef>
            </a:pPr>
            <a:r>
              <a:rPr lang="en-US" b="0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b="0" i="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2022 – 2023</a:t>
            </a:r>
          </a:p>
          <a:p>
            <a:pPr marL="285750" indent="-285750" algn="l">
              <a:spcBef>
                <a:spcPts val="432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&gt; 150 quotations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have been sent out for a 3 digit number of trucks in Germany</a:t>
            </a:r>
          </a:p>
          <a:p>
            <a:pPr marL="285750" indent="-285750" algn="l">
              <a:spcBef>
                <a:spcPts val="432"/>
              </a:spcBef>
              <a:buFont typeface="Arial" panose="020B0604020202020204" pitchFamily="34" charset="0"/>
              <a:buChar char="•"/>
            </a:pPr>
            <a:r>
              <a:rPr lang="en-US" sz="1600" b="0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operation in/after Q4/2023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C266108-0205-6D35-0A7F-DD603F1EE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809" y="426997"/>
            <a:ext cx="10516104" cy="1024731"/>
          </a:xfrm>
        </p:spPr>
        <p:txBody>
          <a:bodyPr/>
          <a:lstStyle/>
          <a:p>
            <a:r>
              <a:rPr lang="en-US" sz="2800" b="1" dirty="0">
                <a:solidFill>
                  <a:schemeClr val="bg1"/>
                </a:solidFill>
                <a:ea typeface="Calibri" panose="020F0502020204030204" pitchFamily="34" charset="0"/>
              </a:rPr>
              <a:t>                                           </a:t>
            </a:r>
            <a:r>
              <a:rPr lang="en-US" sz="2800" b="1" dirty="0">
                <a:ea typeface="Calibri" panose="020F0502020204030204" pitchFamily="34" charset="0"/>
              </a:rPr>
              <a:t>Rollout Germany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316FF7E-0130-29BF-6D2E-54A28A19B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8170" y="603849"/>
            <a:ext cx="738283" cy="4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80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E83C7-3C3E-C7A3-1AC1-865BBF667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Service Points in Germany (January 2023)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4A7FF7-9C85-D109-6DCF-5491F8249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100" y="939362"/>
            <a:ext cx="6325765" cy="55869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E79E2D-9484-1013-BD05-DF781FD9E87A}"/>
              </a:ext>
            </a:extLst>
          </p:cNvPr>
          <p:cNvSpPr txBox="1"/>
          <p:nvPr/>
        </p:nvSpPr>
        <p:spPr>
          <a:xfrm>
            <a:off x="7396317" y="939362"/>
            <a:ext cx="3538228" cy="288331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285750" indent="-285750" algn="l">
              <a:spcBef>
                <a:spcPts val="432"/>
              </a:spcBef>
              <a:buFont typeface="Arial" panose="020B0604020202020204" pitchFamily="34" charset="0"/>
              <a:buChar char="•"/>
            </a:pPr>
            <a:endParaRPr lang="en-US" b="0" i="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B7163B-836F-5771-AE9F-87A8E9870A01}"/>
              </a:ext>
            </a:extLst>
          </p:cNvPr>
          <p:cNvSpPr txBox="1"/>
          <p:nvPr/>
        </p:nvSpPr>
        <p:spPr>
          <a:xfrm>
            <a:off x="7293078" y="2116966"/>
            <a:ext cx="4579373" cy="3411412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285750" indent="-285750" algn="l">
              <a:spcBef>
                <a:spcPts val="432"/>
              </a:spcBef>
              <a:buFont typeface="Arial" panose="020B0604020202020204" pitchFamily="34" charset="0"/>
              <a:buChar char="•"/>
            </a:pPr>
            <a:r>
              <a:rPr lang="en-US" b="0" i="0" dirty="0">
                <a:latin typeface="Calibri" panose="020F0502020204030204" pitchFamily="34" charset="0"/>
                <a:cs typeface="Calibri" panose="020F0502020204030204" pitchFamily="34" charset="0"/>
              </a:rPr>
              <a:t>Workshops opening where trucks are operated</a:t>
            </a:r>
          </a:p>
          <a:p>
            <a:pPr marL="285750" indent="-285750" algn="l">
              <a:spcBef>
                <a:spcPts val="432"/>
              </a:spcBef>
              <a:buFont typeface="Arial" panose="020B0604020202020204" pitchFamily="34" charset="0"/>
              <a:buChar char="•"/>
            </a:pPr>
            <a:r>
              <a:rPr lang="en-US" b="0" i="0" dirty="0">
                <a:latin typeface="Calibri" panose="020F0502020204030204" pitchFamily="34" charset="0"/>
                <a:cs typeface="Calibri" panose="020F0502020204030204" pitchFamily="34" charset="0"/>
              </a:rPr>
              <a:t>6 Workshops defined and trained, more to come in 2023</a:t>
            </a:r>
          </a:p>
          <a:p>
            <a:pPr marL="285750" indent="-285750" algn="l">
              <a:spcBef>
                <a:spcPts val="432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Hyundai Hydrogen Mobility Germany operational</a:t>
            </a:r>
          </a:p>
          <a:p>
            <a:pPr marL="742950" lvl="1" indent="-285750">
              <a:spcBef>
                <a:spcPts val="432"/>
              </a:spcBef>
              <a:buFont typeface="Arial" panose="020B0604020202020204" pitchFamily="34" charset="0"/>
              <a:buChar char="•"/>
            </a:pPr>
            <a:r>
              <a:rPr lang="en-US" b="0" i="0" dirty="0">
                <a:latin typeface="Calibri" panose="020F0502020204030204" pitchFamily="34" charset="0"/>
                <a:cs typeface="Calibri" panose="020F0502020204030204" pitchFamily="34" charset="0"/>
              </a:rPr>
              <a:t>More countries to follow when quantities are in the market</a:t>
            </a:r>
          </a:p>
          <a:p>
            <a:pPr marL="742950" lvl="1" indent="-285750">
              <a:spcBef>
                <a:spcPts val="432"/>
              </a:spcBef>
              <a:buFont typeface="Arial" panose="020B0604020202020204" pitchFamily="34" charset="0"/>
              <a:buChar char="•"/>
            </a:pPr>
            <a:endParaRPr lang="en-US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469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78AA9-B1DA-B254-0F60-09E33C7D1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future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9D680C69-972A-1C17-604F-D51DE04A345D}"/>
              </a:ext>
            </a:extLst>
          </p:cNvPr>
          <p:cNvSpPr/>
          <p:nvPr/>
        </p:nvSpPr>
        <p:spPr>
          <a:xfrm>
            <a:off x="597310" y="2765323"/>
            <a:ext cx="11334135" cy="1024731"/>
          </a:xfrm>
          <a:prstGeom prst="rightArrow">
            <a:avLst/>
          </a:prstGeom>
          <a:solidFill>
            <a:srgbClr val="00A1CE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Hyundai Sans Head"/>
                <a:cs typeface="Hyundai Sans Head"/>
              </a:rPr>
              <a:t>2022                                  2023                                2024                                 2025                             2026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534D03-3B13-B602-F0CA-BAFB63329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809" y="3714266"/>
            <a:ext cx="1603809" cy="76187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1F7A3D-C869-A28D-95D8-283C7CCF65F0}"/>
              </a:ext>
            </a:extLst>
          </p:cNvPr>
          <p:cNvSpPr txBox="1"/>
          <p:nvPr/>
        </p:nvSpPr>
        <p:spPr>
          <a:xfrm>
            <a:off x="659693" y="4595819"/>
            <a:ext cx="2186746" cy="1193912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285750" indent="-285750" algn="l">
              <a:spcBef>
                <a:spcPts val="432"/>
              </a:spcBef>
              <a:buFont typeface="Arial" panose="020B0604020202020204" pitchFamily="34" charset="0"/>
              <a:buChar char="•"/>
            </a:pPr>
            <a:r>
              <a:rPr lang="en-US" sz="1400" b="0" i="0" dirty="0">
                <a:latin typeface="Calibri" panose="020F0502020204030204" pitchFamily="34" charset="0"/>
                <a:cs typeface="Calibri" panose="020F0502020204030204" pitchFamily="34" charset="0"/>
              </a:rPr>
              <a:t>Facelift </a:t>
            </a:r>
          </a:p>
          <a:p>
            <a:pPr marL="285750" indent="-285750" algn="l">
              <a:spcBef>
                <a:spcPts val="432"/>
              </a:spcBef>
              <a:buFont typeface="Arial" panose="020B0604020202020204" pitchFamily="34" charset="0"/>
              <a:buChar char="•"/>
            </a:pPr>
            <a:r>
              <a:rPr lang="en-US" sz="1400" b="0" i="0" dirty="0">
                <a:latin typeface="Calibri" panose="020F0502020204030204" pitchFamily="34" charset="0"/>
                <a:cs typeface="Calibri" panose="020F0502020204030204" pitchFamily="34" charset="0"/>
              </a:rPr>
              <a:t>Tarpaulin</a:t>
            </a:r>
          </a:p>
          <a:p>
            <a:pPr marL="285750" indent="-285750" algn="l">
              <a:spcBef>
                <a:spcPts val="432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Weight reduction</a:t>
            </a:r>
            <a:endParaRPr lang="en-US" sz="1400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A38FDF-6BF1-62C1-3EE1-5271456FE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404" y="2079241"/>
            <a:ext cx="1898552" cy="74592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C660AC-8483-8389-40FC-D5EBD708B605}"/>
              </a:ext>
            </a:extLst>
          </p:cNvPr>
          <p:cNvSpPr txBox="1"/>
          <p:nvPr/>
        </p:nvSpPr>
        <p:spPr>
          <a:xfrm>
            <a:off x="3265404" y="1042459"/>
            <a:ext cx="2912974" cy="2033866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285750" indent="-285750" algn="l">
              <a:spcBef>
                <a:spcPts val="432"/>
              </a:spcBef>
              <a:buFont typeface="Arial" panose="020B0604020202020204" pitchFamily="34" charset="0"/>
              <a:buChar char="•"/>
            </a:pPr>
            <a:r>
              <a:rPr lang="en-US" sz="1400" b="0" i="0" dirty="0">
                <a:latin typeface="Calibri" panose="020F0502020204030204" pitchFamily="34" charset="0"/>
                <a:cs typeface="Calibri" panose="020F0502020204030204" pitchFamily="34" charset="0"/>
              </a:rPr>
              <a:t>Standalone Tank  </a:t>
            </a:r>
          </a:p>
          <a:p>
            <a:pPr marL="285750" indent="-285750" algn="l">
              <a:spcBef>
                <a:spcPts val="432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400" b="0" i="0" dirty="0">
                <a:latin typeface="Calibri" panose="020F0502020204030204" pitchFamily="34" charset="0"/>
                <a:cs typeface="Calibri" panose="020F0502020204030204" pitchFamily="34" charset="0"/>
              </a:rPr>
              <a:t>wap body</a:t>
            </a:r>
          </a:p>
          <a:p>
            <a:pPr marL="285750" indent="-285750" algn="l">
              <a:spcBef>
                <a:spcPts val="432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More wheelbase options (longer)</a:t>
            </a:r>
          </a:p>
          <a:p>
            <a:pPr marL="285750" indent="-285750" algn="l">
              <a:spcBef>
                <a:spcPts val="432"/>
              </a:spcBef>
              <a:buFont typeface="Arial" panose="020B0604020202020204" pitchFamily="34" charset="0"/>
              <a:buChar char="•"/>
            </a:pPr>
            <a:r>
              <a:rPr lang="en-US" sz="1400" b="0" i="0" dirty="0">
                <a:latin typeface="Calibri" panose="020F0502020204030204" pitchFamily="34" charset="0"/>
                <a:cs typeface="Calibri" panose="020F0502020204030204" pitchFamily="34" charset="0"/>
              </a:rPr>
              <a:t>Stronger PTO-Connection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323C8E-0075-6498-521C-E8F358C9285F}"/>
              </a:ext>
            </a:extLst>
          </p:cNvPr>
          <p:cNvSpPr txBox="1"/>
          <p:nvPr/>
        </p:nvSpPr>
        <p:spPr>
          <a:xfrm>
            <a:off x="5458033" y="4595819"/>
            <a:ext cx="2464344" cy="1414997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285750" indent="-285750" algn="l">
              <a:spcBef>
                <a:spcPts val="432"/>
              </a:spcBef>
              <a:buFont typeface="Arial" panose="020B0604020202020204" pitchFamily="34" charset="0"/>
              <a:buChar char="•"/>
            </a:pPr>
            <a:r>
              <a:rPr lang="en-US" sz="1400" b="0" i="0" dirty="0">
                <a:latin typeface="Calibri" panose="020F0502020204030204" pitchFamily="34" charset="0"/>
                <a:cs typeface="Calibri" panose="020F0502020204030204" pitchFamily="34" charset="0"/>
              </a:rPr>
              <a:t>Higher payload</a:t>
            </a:r>
          </a:p>
          <a:p>
            <a:pPr marL="285750" indent="-285750" algn="l">
              <a:spcBef>
                <a:spcPts val="432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Technical improvements</a:t>
            </a:r>
          </a:p>
          <a:p>
            <a:pPr marL="285750" indent="-285750" algn="l">
              <a:spcBef>
                <a:spcPts val="432"/>
              </a:spcBef>
              <a:buFont typeface="Arial" panose="020B0604020202020204" pitchFamily="34" charset="0"/>
              <a:buChar char="•"/>
            </a:pPr>
            <a:r>
              <a:rPr lang="en-US" sz="1400" b="0" i="0" dirty="0">
                <a:latin typeface="Calibri" panose="020F0502020204030204" pitchFamily="34" charset="0"/>
                <a:cs typeface="Calibri" panose="020F0502020204030204" pitchFamily="34" charset="0"/>
              </a:rPr>
              <a:t>Efficiency imp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rovements</a:t>
            </a:r>
            <a:endParaRPr lang="en-US" sz="1400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E1F5E1-39DF-C3EB-C06F-6B33A19B0694}"/>
              </a:ext>
            </a:extLst>
          </p:cNvPr>
          <p:cNvSpPr txBox="1"/>
          <p:nvPr/>
        </p:nvSpPr>
        <p:spPr>
          <a:xfrm>
            <a:off x="7188476" y="4239597"/>
            <a:ext cx="2464344" cy="1414997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algn="l">
              <a:spcBef>
                <a:spcPts val="432"/>
              </a:spcBef>
            </a:pPr>
            <a:endParaRPr lang="en-US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28BBE4-9190-9A3E-9106-81A47ACCB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2578" y="3713765"/>
            <a:ext cx="1898552" cy="74592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156F46C-6FE6-673D-DDD2-E8F5FA008AC9}"/>
              </a:ext>
            </a:extLst>
          </p:cNvPr>
          <p:cNvSpPr/>
          <p:nvPr/>
        </p:nvSpPr>
        <p:spPr>
          <a:xfrm>
            <a:off x="6096000" y="3790054"/>
            <a:ext cx="1179176" cy="38786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en-US" b="1" dirty="0">
              <a:latin typeface="Hyundai Sans Head"/>
              <a:cs typeface="Hyundai Sans Head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F26872-657B-D00D-9490-1DE99E72F947}"/>
              </a:ext>
            </a:extLst>
          </p:cNvPr>
          <p:cNvSpPr txBox="1"/>
          <p:nvPr/>
        </p:nvSpPr>
        <p:spPr>
          <a:xfrm>
            <a:off x="6542460" y="3765025"/>
            <a:ext cx="1031644" cy="643401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algn="l">
              <a:spcBef>
                <a:spcPts val="432"/>
              </a:spcBef>
            </a:pPr>
            <a:r>
              <a:rPr lang="en-US" sz="3200" b="1" i="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026" name="Picture 2" descr="Ein Fuel Cell Lkw von Hyundai.">
            <a:extLst>
              <a:ext uri="{FF2B5EF4-FFF2-40B4-BE49-F238E27FC236}">
                <a16:creationId xmlns:a16="http://schemas.microsoft.com/office/drawing/2014/main" id="{614AAED4-7200-3803-D648-942867CDB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331" y="1923317"/>
            <a:ext cx="1512418" cy="100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3FB2699-1F56-9061-90AD-7C9AF0824365}"/>
              </a:ext>
            </a:extLst>
          </p:cNvPr>
          <p:cNvSpPr txBox="1"/>
          <p:nvPr/>
        </p:nvSpPr>
        <p:spPr>
          <a:xfrm>
            <a:off x="8712331" y="1688226"/>
            <a:ext cx="2464344" cy="1414997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285750" indent="-285750" algn="l">
              <a:spcBef>
                <a:spcPts val="432"/>
              </a:spcBef>
              <a:buFont typeface="Arial" panose="020B0604020202020204" pitchFamily="34" charset="0"/>
              <a:buChar char="•"/>
            </a:pPr>
            <a:r>
              <a:rPr lang="en-US" sz="1400" b="0" i="0" dirty="0">
                <a:latin typeface="Calibri" panose="020F0502020204030204" pitchFamily="34" charset="0"/>
                <a:cs typeface="Calibri" panose="020F0502020204030204" pitchFamily="34" charset="0"/>
              </a:rPr>
              <a:t>Tractor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0F760F-E8AF-4D1F-C73C-A4E1DC5B671D}"/>
              </a:ext>
            </a:extLst>
          </p:cNvPr>
          <p:cNvSpPr txBox="1"/>
          <p:nvPr/>
        </p:nvSpPr>
        <p:spPr>
          <a:xfrm>
            <a:off x="10296394" y="3459445"/>
            <a:ext cx="1031644" cy="643401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algn="l">
              <a:spcBef>
                <a:spcPts val="432"/>
              </a:spcBef>
            </a:pPr>
            <a:r>
              <a:rPr lang="en-US" sz="8800" b="1" i="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9483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draußen, Himmel, LKW, Transport enthält.&#10;&#10;Automatisch generierte Beschreibung">
            <a:extLst>
              <a:ext uri="{FF2B5EF4-FFF2-40B4-BE49-F238E27FC236}">
                <a16:creationId xmlns:a16="http://schemas.microsoft.com/office/drawing/2014/main" id="{A91158BC-FB6D-4714-A0CF-DB6DFA1DC2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5" b="112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DE9BC159-6B4C-40E7-AD4F-DBA9C4447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112" y="5117565"/>
            <a:ext cx="3428489" cy="1654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alt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Daniel Keller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COO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Hyundai Hydrogen Mobility AG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CH" altLang="en-US" sz="1400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Hohlstrasse 186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CH-8004 Zürich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altLang="en-US" sz="105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algun Gothic" panose="020B0503020000020004" pitchFamily="34" charset="-127"/>
              <a:cs typeface="Arial" panose="020B0604020202020204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Daniel.Keller@HyundaiHM.com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30669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648C1-B4CE-3B25-69AF-716F917B1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Km driven in Switzerland and counting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2EC6DB-614E-3EC5-46D1-FEF21AD79B3B}"/>
              </a:ext>
            </a:extLst>
          </p:cNvPr>
          <p:cNvSpPr/>
          <p:nvPr/>
        </p:nvSpPr>
        <p:spPr>
          <a:xfrm>
            <a:off x="1176361" y="2030154"/>
            <a:ext cx="1339703" cy="29558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9600" b="1" dirty="0">
                <a:latin typeface="Hyundai Sans Head"/>
                <a:cs typeface="Hyundai Sans Head"/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1E16C3-7585-8F73-E6FA-CC7B926D6609}"/>
              </a:ext>
            </a:extLst>
          </p:cNvPr>
          <p:cNvSpPr txBox="1"/>
          <p:nvPr/>
        </p:nvSpPr>
        <p:spPr>
          <a:xfrm>
            <a:off x="11391235" y="3508080"/>
            <a:ext cx="45719" cy="45719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algn="l">
              <a:spcBef>
                <a:spcPts val="432"/>
              </a:spcBef>
            </a:pPr>
            <a:endParaRPr lang="en-US" b="0" i="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98EB7E-16AE-E2CB-D309-F9947779B558}"/>
              </a:ext>
            </a:extLst>
          </p:cNvPr>
          <p:cNvSpPr txBox="1"/>
          <p:nvPr/>
        </p:nvSpPr>
        <p:spPr>
          <a:xfrm>
            <a:off x="11695814" y="3639524"/>
            <a:ext cx="45719" cy="60606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algn="l">
              <a:spcBef>
                <a:spcPts val="432"/>
              </a:spcBef>
            </a:pPr>
            <a:endParaRPr lang="en-US" b="0" i="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BB1309-D21F-CE01-76EE-8FBAD9DB77CA}"/>
              </a:ext>
            </a:extLst>
          </p:cNvPr>
          <p:cNvSpPr/>
          <p:nvPr/>
        </p:nvSpPr>
        <p:spPr>
          <a:xfrm>
            <a:off x="2635629" y="2030153"/>
            <a:ext cx="1339703" cy="29558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9600" b="1" dirty="0">
                <a:latin typeface="Hyundai Sans Head"/>
                <a:cs typeface="Hyundai Sans Head"/>
              </a:rPr>
              <a:t>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F4EAEE8-9B01-7CC4-4ACC-8205984EA74A}"/>
              </a:ext>
            </a:extLst>
          </p:cNvPr>
          <p:cNvSpPr/>
          <p:nvPr/>
        </p:nvSpPr>
        <p:spPr>
          <a:xfrm>
            <a:off x="4094897" y="2030152"/>
            <a:ext cx="1339703" cy="29558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9600" b="1" dirty="0">
                <a:latin typeface="Hyundai Sans Head"/>
                <a:cs typeface="Hyundai Sans Head"/>
              </a:rPr>
              <a:t>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06DC85-247C-99DA-C387-5676373D4236}"/>
              </a:ext>
            </a:extLst>
          </p:cNvPr>
          <p:cNvSpPr/>
          <p:nvPr/>
        </p:nvSpPr>
        <p:spPr>
          <a:xfrm>
            <a:off x="7013433" y="2030152"/>
            <a:ext cx="1339703" cy="29558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9600" b="1" dirty="0">
                <a:latin typeface="Hyundai Sans Head"/>
                <a:cs typeface="Hyundai Sans Head"/>
              </a:rPr>
              <a:t>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13C5C5E-A434-05CE-8BAE-E7ED7FBA9A0A}"/>
              </a:ext>
            </a:extLst>
          </p:cNvPr>
          <p:cNvSpPr/>
          <p:nvPr/>
        </p:nvSpPr>
        <p:spPr>
          <a:xfrm>
            <a:off x="5554165" y="2030152"/>
            <a:ext cx="1339703" cy="29558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9600" b="1" dirty="0">
                <a:latin typeface="Hyundai Sans Head"/>
                <a:cs typeface="Hyundai Sans Head"/>
              </a:rPr>
              <a:t>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3790CF6-C070-EED8-43F1-C3079F41B5C7}"/>
              </a:ext>
            </a:extLst>
          </p:cNvPr>
          <p:cNvSpPr/>
          <p:nvPr/>
        </p:nvSpPr>
        <p:spPr>
          <a:xfrm>
            <a:off x="8472701" y="2030151"/>
            <a:ext cx="1339703" cy="29558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9600" b="1" dirty="0">
                <a:latin typeface="Hyundai Sans Head"/>
                <a:cs typeface="Hyundai Sans Head"/>
              </a:rPr>
              <a:t>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9D8BAE-4981-CB4E-D6F7-876CC9A6FF18}"/>
              </a:ext>
            </a:extLst>
          </p:cNvPr>
          <p:cNvSpPr/>
          <p:nvPr/>
        </p:nvSpPr>
        <p:spPr>
          <a:xfrm>
            <a:off x="9931969" y="2030150"/>
            <a:ext cx="1339703" cy="29558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9600" b="1" dirty="0">
                <a:latin typeface="Hyundai Sans Head"/>
                <a:cs typeface="Hyundai Sans Head"/>
              </a:rPr>
              <a:t>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4F74B4-4BF3-9149-9610-204ABCF36AC4}"/>
              </a:ext>
            </a:extLst>
          </p:cNvPr>
          <p:cNvSpPr txBox="1"/>
          <p:nvPr/>
        </p:nvSpPr>
        <p:spPr>
          <a:xfrm>
            <a:off x="6800850" y="1354514"/>
            <a:ext cx="685800" cy="390525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algn="l">
              <a:spcBef>
                <a:spcPts val="432"/>
              </a:spcBef>
            </a:pPr>
            <a:r>
              <a:rPr lang="en-US" sz="9600" dirty="0">
                <a:latin typeface="Calibri" panose="020F0502020204030204" pitchFamily="34" charset="0"/>
                <a:cs typeface="Calibri" panose="020F0502020204030204" pitchFamily="34" charset="0"/>
              </a:rPr>
              <a:t>‘</a:t>
            </a:r>
            <a:endParaRPr lang="en-US" sz="9600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44A304-75B0-AF21-11A2-37F3C443325E}"/>
              </a:ext>
            </a:extLst>
          </p:cNvPr>
          <p:cNvSpPr txBox="1"/>
          <p:nvPr/>
        </p:nvSpPr>
        <p:spPr>
          <a:xfrm>
            <a:off x="2428875" y="1354514"/>
            <a:ext cx="685800" cy="390525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algn="l">
              <a:spcBef>
                <a:spcPts val="432"/>
              </a:spcBef>
            </a:pPr>
            <a:r>
              <a:rPr lang="en-US" sz="9600" dirty="0">
                <a:latin typeface="Calibri" panose="020F0502020204030204" pitchFamily="34" charset="0"/>
                <a:cs typeface="Calibri" panose="020F0502020204030204" pitchFamily="34" charset="0"/>
              </a:rPr>
              <a:t>‘</a:t>
            </a:r>
            <a:endParaRPr lang="en-US" sz="9600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7065BF6B-3908-75E6-276E-C446ED90D6A5}"/>
              </a:ext>
            </a:extLst>
          </p:cNvPr>
          <p:cNvSpPr/>
          <p:nvPr/>
        </p:nvSpPr>
        <p:spPr>
          <a:xfrm rot="5400000">
            <a:off x="5753190" y="536132"/>
            <a:ext cx="926893" cy="10080554"/>
          </a:xfrm>
          <a:prstGeom prst="rightBrace">
            <a:avLst/>
          </a:prstGeom>
          <a:ln w="3175">
            <a:solidFill>
              <a:srgbClr val="00A1C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B3C4D5-9F95-6DD4-A291-DD5B894552A3}"/>
              </a:ext>
            </a:extLst>
          </p:cNvPr>
          <p:cNvSpPr txBox="1"/>
          <p:nvPr/>
        </p:nvSpPr>
        <p:spPr>
          <a:xfrm>
            <a:off x="1926066" y="6039856"/>
            <a:ext cx="8581139" cy="541418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algn="ctr">
              <a:spcBef>
                <a:spcPts val="432"/>
              </a:spcBef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Kilometer drove in CH with 47 trucks since October 7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2020</a:t>
            </a:r>
            <a:endParaRPr lang="en-US" sz="2000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379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4CAD573-2446-AA49-A087-530E4163F4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9810" y="722353"/>
            <a:ext cx="10959270" cy="737753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Battery vs. Fuel cell from an efficiency perspective</a:t>
            </a:r>
          </a:p>
          <a:p>
            <a:pPr algn="ctr"/>
            <a:r>
              <a:rPr lang="en-US" dirty="0">
                <a:solidFill>
                  <a:srgbClr val="97A8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Truck: Hydrogen is the future in heavy-duty trucking</a:t>
            </a:r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AA148ACC-94CC-6AAF-F383-2DB9AD0945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1609586"/>
              </p:ext>
            </p:extLst>
          </p:nvPr>
        </p:nvGraphicFramePr>
        <p:xfrm>
          <a:off x="619810" y="1623511"/>
          <a:ext cx="5479635" cy="4282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082EBC70-AF4F-BA43-B7F6-937800398E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7311802"/>
              </p:ext>
            </p:extLst>
          </p:nvPr>
        </p:nvGraphicFramePr>
        <p:xfrm>
          <a:off x="6222833" y="1623511"/>
          <a:ext cx="5505016" cy="43842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22F828CC-C679-0633-53CE-D4FA7B124C41}"/>
              </a:ext>
            </a:extLst>
          </p:cNvPr>
          <p:cNvSpPr txBox="1"/>
          <p:nvPr/>
        </p:nvSpPr>
        <p:spPr>
          <a:xfrm>
            <a:off x="743198" y="5905607"/>
            <a:ext cx="5622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Range: 400 km, charging time 1.5 h </a:t>
            </a:r>
          </a:p>
          <a:p>
            <a:r>
              <a:rPr lang="en-US" sz="2000" baseline="-25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(0.5 MW needed)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616D1AF-ADB0-7119-6525-85CAA5C956CE}"/>
              </a:ext>
            </a:extLst>
          </p:cNvPr>
          <p:cNvSpPr txBox="1"/>
          <p:nvPr/>
        </p:nvSpPr>
        <p:spPr>
          <a:xfrm>
            <a:off x="6370339" y="5905607"/>
            <a:ext cx="5622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Range: 400 km, refueling: &lt;15 min.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662AFF-BC61-EBF1-82C0-7CDBCDF01364}"/>
              </a:ext>
            </a:extLst>
          </p:cNvPr>
          <p:cNvSpPr txBox="1"/>
          <p:nvPr/>
        </p:nvSpPr>
        <p:spPr>
          <a:xfrm rot="16200000">
            <a:off x="6629399" y="3053471"/>
            <a:ext cx="1275348" cy="351192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algn="l">
              <a:spcBef>
                <a:spcPts val="432"/>
              </a:spcBef>
            </a:pPr>
            <a:r>
              <a:rPr lang="en-US" b="0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efficiency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312040-889C-0450-01EA-FB51249EBA70}"/>
              </a:ext>
            </a:extLst>
          </p:cNvPr>
          <p:cNvSpPr txBox="1"/>
          <p:nvPr/>
        </p:nvSpPr>
        <p:spPr>
          <a:xfrm rot="16200000">
            <a:off x="934452" y="3053471"/>
            <a:ext cx="1275348" cy="351192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algn="l">
              <a:spcBef>
                <a:spcPts val="432"/>
              </a:spcBef>
            </a:pPr>
            <a:r>
              <a:rPr lang="en-US" b="0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efficiency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86B29E-0D52-A857-A7DF-A1EDBA1D68AA}"/>
              </a:ext>
            </a:extLst>
          </p:cNvPr>
          <p:cNvSpPr txBox="1"/>
          <p:nvPr/>
        </p:nvSpPr>
        <p:spPr>
          <a:xfrm>
            <a:off x="8383531" y="1756327"/>
            <a:ext cx="2418347" cy="498294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algn="l">
              <a:spcBef>
                <a:spcPts val="432"/>
              </a:spcBef>
            </a:pPr>
            <a:r>
              <a:rPr lang="en-US" b="0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Hydrogen Truck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3605D7-926A-AD5B-8AB3-8EF759CCFB25}"/>
              </a:ext>
            </a:extLst>
          </p:cNvPr>
          <p:cNvSpPr txBox="1"/>
          <p:nvPr/>
        </p:nvSpPr>
        <p:spPr>
          <a:xfrm>
            <a:off x="3351205" y="1756327"/>
            <a:ext cx="2418347" cy="498294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algn="l">
              <a:spcBef>
                <a:spcPts val="432"/>
              </a:spcBef>
            </a:pPr>
            <a:r>
              <a:rPr lang="en-US" b="0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BEV Truck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7E8CA2-A583-2937-C7D6-9F4DD06946C5}"/>
              </a:ext>
            </a:extLst>
          </p:cNvPr>
          <p:cNvSpPr/>
          <p:nvPr/>
        </p:nvSpPr>
        <p:spPr>
          <a:xfrm>
            <a:off x="383059" y="5616146"/>
            <a:ext cx="11609443" cy="3916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en-US" b="1" dirty="0">
              <a:latin typeface="Hyundai Sans Head"/>
              <a:cs typeface="Hyundai Sans Head"/>
            </a:endParaRPr>
          </a:p>
        </p:txBody>
      </p:sp>
    </p:spTree>
    <p:extLst>
      <p:ext uri="{BB962C8B-B14F-4D97-AF65-F5344CB8AC3E}">
        <p14:creationId xmlns:p14="http://schemas.microsoft.com/office/powerpoint/2010/main" val="266683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7" grpId="0">
        <p:bldAsOne/>
      </p:bldGraphic>
      <p:bldP spid="8" grpId="0"/>
      <p:bldP spid="9" grpId="0"/>
      <p:bldP spid="11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EE9AF-E6B7-9273-0785-8C1C66EC7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350 bar vs. 700 bar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94F627-1CF7-870F-3C1D-1F160C343CDB}"/>
              </a:ext>
            </a:extLst>
          </p:cNvPr>
          <p:cNvSpPr txBox="1"/>
          <p:nvPr/>
        </p:nvSpPr>
        <p:spPr>
          <a:xfrm>
            <a:off x="5005137" y="1166938"/>
            <a:ext cx="5678905" cy="569579"/>
          </a:xfrm>
          <a:prstGeom prst="rect">
            <a:avLst/>
          </a:prstGeom>
          <a:solidFill>
            <a:srgbClr val="00A1CE"/>
          </a:solidFill>
        </p:spPr>
        <p:txBody>
          <a:bodyPr vert="horz" wrap="square" lIns="0" tIns="0" rIns="0" bIns="0" rtlCol="0" anchor="t">
            <a:noAutofit/>
          </a:bodyPr>
          <a:lstStyle/>
          <a:p>
            <a:pPr algn="l">
              <a:spcBef>
                <a:spcPts val="432"/>
              </a:spcBef>
            </a:pPr>
            <a:r>
              <a:rPr lang="en-US" sz="3200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350 bar                      700 bar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1E45357-A16A-E387-6F97-E376CDA3E99A}"/>
              </a:ext>
            </a:extLst>
          </p:cNvPr>
          <p:cNvCxnSpPr>
            <a:cxnSpLocks/>
          </p:cNvCxnSpPr>
          <p:nvPr/>
        </p:nvCxnSpPr>
        <p:spPr>
          <a:xfrm>
            <a:off x="7928811" y="1451728"/>
            <a:ext cx="0" cy="5310019"/>
          </a:xfrm>
          <a:prstGeom prst="line">
            <a:avLst/>
          </a:prstGeom>
          <a:ln w="76200">
            <a:solidFill>
              <a:srgbClr val="00A1C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055CD28-EF7E-2931-15B4-D4FEC9E17C7D}"/>
              </a:ext>
            </a:extLst>
          </p:cNvPr>
          <p:cNvSpPr txBox="1"/>
          <p:nvPr/>
        </p:nvSpPr>
        <p:spPr>
          <a:xfrm>
            <a:off x="854242" y="2454442"/>
            <a:ext cx="5241756" cy="2334126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algn="l">
              <a:spcBef>
                <a:spcPts val="432"/>
              </a:spcBef>
            </a:pPr>
            <a:endParaRPr lang="en-US" b="0" i="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1BB1EC-4A70-8E4D-60FB-71EFDF398796}"/>
              </a:ext>
            </a:extLst>
          </p:cNvPr>
          <p:cNvSpPr txBox="1"/>
          <p:nvPr/>
        </p:nvSpPr>
        <p:spPr>
          <a:xfrm>
            <a:off x="740808" y="2021307"/>
            <a:ext cx="11451191" cy="451184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algn="l">
              <a:lnSpc>
                <a:spcPct val="150000"/>
              </a:lnSpc>
              <a:spcBef>
                <a:spcPts val="432"/>
              </a:spcBef>
            </a:pPr>
            <a:r>
              <a:rPr lang="en-US" sz="2400" b="0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Tank volume								31kg						+40%</a:t>
            </a:r>
          </a:p>
          <a:p>
            <a:pPr algn="l">
              <a:lnSpc>
                <a:spcPct val="150000"/>
              </a:lnSpc>
              <a:spcBef>
                <a:spcPts val="432"/>
              </a:spcBef>
            </a:pPr>
            <a:r>
              <a:rPr lang="en-US" sz="2400" b="0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Range										400 km						+40%</a:t>
            </a:r>
          </a:p>
          <a:p>
            <a:pPr algn="l">
              <a:lnSpc>
                <a:spcPct val="150000"/>
              </a:lnSpc>
              <a:spcBef>
                <a:spcPts val="432"/>
              </a:spcBef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Price Hydrogen @HRS						base						+ 1.50 Euro/kg</a:t>
            </a:r>
          </a:p>
          <a:p>
            <a:pPr algn="l">
              <a:lnSpc>
                <a:spcPct val="150000"/>
              </a:lnSpc>
              <a:spcBef>
                <a:spcPts val="432"/>
              </a:spcBef>
            </a:pPr>
            <a:r>
              <a:rPr lang="en-US" sz="2400" b="0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Extra cost per 100km						base						+ 12 Euro/100km</a:t>
            </a:r>
          </a:p>
          <a:p>
            <a:pPr>
              <a:lnSpc>
                <a:spcPct val="150000"/>
              </a:lnSpc>
              <a:spcBef>
                <a:spcPts val="432"/>
              </a:spcBef>
            </a:pPr>
            <a:r>
              <a:rPr lang="en-US" sz="2400" b="0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Refueling time								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Ø 15min					Ø 15min</a:t>
            </a:r>
            <a:endParaRPr lang="en-US" sz="2400" b="0" i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  <a:spcBef>
                <a:spcPts val="432"/>
              </a:spcBef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Technical complexity						normal						higher</a:t>
            </a:r>
          </a:p>
          <a:p>
            <a:pPr algn="l">
              <a:lnSpc>
                <a:spcPct val="150000"/>
              </a:lnSpc>
              <a:spcBef>
                <a:spcPts val="432"/>
              </a:spcBef>
            </a:pPr>
            <a:r>
              <a:rPr lang="en-US" sz="2400" b="0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Hydrogen production						65kWh						65kWh</a:t>
            </a:r>
          </a:p>
          <a:p>
            <a:pPr algn="l">
              <a:spcBef>
                <a:spcPts val="432"/>
              </a:spcBef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Bef>
                <a:spcPts val="432"/>
              </a:spcBef>
            </a:pPr>
            <a:endParaRPr lang="en-US" sz="2800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Bef>
                <a:spcPts val="432"/>
              </a:spcBef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Bef>
                <a:spcPts val="432"/>
              </a:spcBef>
            </a:pPr>
            <a:endParaRPr lang="en-US" b="0" i="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647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EFF43-CEEF-54A3-1655-005FA8772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Hydrogen availability is key to success</a:t>
            </a:r>
          </a:p>
        </p:txBody>
      </p:sp>
      <p:pic>
        <p:nvPicPr>
          <p:cNvPr id="1026" name="Picture 2" descr="TENTtec Corridors map">
            <a:extLst>
              <a:ext uri="{FF2B5EF4-FFF2-40B4-BE49-F238E27FC236}">
                <a16:creationId xmlns:a16="http://schemas.microsoft.com/office/drawing/2014/main" id="{B4AD9763-E77A-857E-6828-BBFBCCD92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56" y="1242514"/>
            <a:ext cx="5388576" cy="513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5D04DF-86AE-C824-EB85-A201FA8BECE2}"/>
              </a:ext>
            </a:extLst>
          </p:cNvPr>
          <p:cNvSpPr txBox="1"/>
          <p:nvPr/>
        </p:nvSpPr>
        <p:spPr>
          <a:xfrm>
            <a:off x="6357553" y="1606187"/>
            <a:ext cx="5001398" cy="451184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algn="l">
              <a:lnSpc>
                <a:spcPct val="150000"/>
              </a:lnSpc>
              <a:spcBef>
                <a:spcPts val="432"/>
              </a:spcBef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400" b="0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here are some initiatives to make hydrogen mobility interesting for long-distance traffic as well. </a:t>
            </a:r>
          </a:p>
          <a:p>
            <a:pPr algn="l">
              <a:lnSpc>
                <a:spcPct val="150000"/>
              </a:lnSpc>
              <a:spcBef>
                <a:spcPts val="432"/>
              </a:spcBef>
            </a:pPr>
            <a:endParaRPr lang="en-US" sz="2400" b="0" i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  <a:spcBef>
                <a:spcPts val="432"/>
              </a:spcBef>
            </a:pPr>
            <a:r>
              <a:rPr lang="en-US" sz="2400" b="0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Progress is being made, but it varies significantly from region to region.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Bef>
                <a:spcPts val="432"/>
              </a:spcBef>
            </a:pPr>
            <a:endParaRPr lang="en-US" sz="2800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Bef>
                <a:spcPts val="432"/>
              </a:spcBef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Bef>
                <a:spcPts val="432"/>
              </a:spcBef>
            </a:pPr>
            <a:endParaRPr lang="en-US" b="0" i="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723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1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22151-3404-CCD2-4256-350F64198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Logical steps to lower TCO</a:t>
            </a:r>
            <a:br>
              <a:rPr lang="en-US" dirty="0"/>
            </a:br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FBF341-DF6C-609D-6199-84FF58394E04}"/>
              </a:ext>
            </a:extLst>
          </p:cNvPr>
          <p:cNvSpPr txBox="1"/>
          <p:nvPr/>
        </p:nvSpPr>
        <p:spPr>
          <a:xfrm>
            <a:off x="2287674" y="4899559"/>
            <a:ext cx="7616652" cy="356716"/>
          </a:xfrm>
          <a:prstGeom prst="rect">
            <a:avLst/>
          </a:prstGeom>
          <a:solidFill>
            <a:srgbClr val="00A1CE"/>
          </a:solidFill>
        </p:spPr>
        <p:txBody>
          <a:bodyPr vert="horz" wrap="square" lIns="0" tIns="0" rIns="0" bIns="0" rtlCol="0" anchor="t">
            <a:noAutofit/>
          </a:bodyPr>
          <a:lstStyle/>
          <a:p>
            <a:pPr algn="ctr">
              <a:spcBef>
                <a:spcPts val="432"/>
              </a:spcBef>
            </a:pPr>
            <a:r>
              <a:rPr lang="en-US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Hydrogen Prices at the HRS need to be around 5 Euros/kg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7D9688-5FCF-B5F9-7290-0B57ACE4979A}"/>
              </a:ext>
            </a:extLst>
          </p:cNvPr>
          <p:cNvSpPr txBox="1"/>
          <p:nvPr/>
        </p:nvSpPr>
        <p:spPr>
          <a:xfrm>
            <a:off x="2287674" y="3501587"/>
            <a:ext cx="7616651" cy="356716"/>
          </a:xfrm>
          <a:prstGeom prst="rect">
            <a:avLst/>
          </a:prstGeom>
          <a:solidFill>
            <a:srgbClr val="00A1CE"/>
          </a:solidFill>
        </p:spPr>
        <p:txBody>
          <a:bodyPr vert="horz" wrap="square" lIns="0" tIns="0" rIns="0" bIns="0" rtlCol="0" anchor="t">
            <a:noAutofit/>
          </a:bodyPr>
          <a:lstStyle/>
          <a:p>
            <a:pPr algn="ctr">
              <a:spcBef>
                <a:spcPts val="432"/>
              </a:spcBef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ight HRS Network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0D6BFD-340E-8A35-2C5E-0552EC640D96}"/>
              </a:ext>
            </a:extLst>
          </p:cNvPr>
          <p:cNvSpPr txBox="1"/>
          <p:nvPr/>
        </p:nvSpPr>
        <p:spPr>
          <a:xfrm>
            <a:off x="2287674" y="3035596"/>
            <a:ext cx="7616651" cy="356716"/>
          </a:xfrm>
          <a:prstGeom prst="rect">
            <a:avLst/>
          </a:prstGeom>
          <a:solidFill>
            <a:srgbClr val="00A1CE"/>
          </a:solidFill>
        </p:spPr>
        <p:txBody>
          <a:bodyPr vert="horz" wrap="square" lIns="0" tIns="0" rIns="0" bIns="0" rtlCol="0" anchor="t">
            <a:noAutofit/>
          </a:bodyPr>
          <a:lstStyle/>
          <a:p>
            <a:pPr algn="ctr">
              <a:spcBef>
                <a:spcPts val="432"/>
              </a:spcBef>
            </a:pPr>
            <a:r>
              <a:rPr lang="en-US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OEM in the market will lower the truck prices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0D1165-D1EA-B145-E256-CE636C2FB1CB}"/>
              </a:ext>
            </a:extLst>
          </p:cNvPr>
          <p:cNvSpPr txBox="1"/>
          <p:nvPr/>
        </p:nvSpPr>
        <p:spPr>
          <a:xfrm>
            <a:off x="2287674" y="2103614"/>
            <a:ext cx="7616651" cy="356716"/>
          </a:xfrm>
          <a:prstGeom prst="rect">
            <a:avLst/>
          </a:prstGeom>
          <a:solidFill>
            <a:srgbClr val="00A1CE"/>
          </a:solidFill>
        </p:spPr>
        <p:txBody>
          <a:bodyPr vert="horz" wrap="square" lIns="0" tIns="0" rIns="0" bIns="0" rtlCol="0" anchor="t">
            <a:noAutofit/>
          </a:bodyPr>
          <a:lstStyle/>
          <a:p>
            <a:pPr algn="ctr">
              <a:spcBef>
                <a:spcPts val="432"/>
              </a:spcBef>
            </a:pPr>
            <a:r>
              <a:rPr lang="en-US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trucks on the streets = more workshops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4B72EB-144D-B5C5-873A-859C36AD23AA}"/>
              </a:ext>
            </a:extLst>
          </p:cNvPr>
          <p:cNvSpPr txBox="1"/>
          <p:nvPr/>
        </p:nvSpPr>
        <p:spPr>
          <a:xfrm>
            <a:off x="2287674" y="1637623"/>
            <a:ext cx="7616651" cy="356716"/>
          </a:xfrm>
          <a:prstGeom prst="rect">
            <a:avLst/>
          </a:prstGeom>
          <a:solidFill>
            <a:srgbClr val="00A1CE"/>
          </a:solidFill>
        </p:spPr>
        <p:txBody>
          <a:bodyPr vert="horz" wrap="square" lIns="0" tIns="0" rIns="0" bIns="0" rtlCol="0" anchor="t">
            <a:noAutofit/>
          </a:bodyPr>
          <a:lstStyle/>
          <a:p>
            <a:pPr algn="ctr">
              <a:spcBef>
                <a:spcPts val="432"/>
              </a:spcBef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public is getting used to hydrogen</a:t>
            </a:r>
            <a:endParaRPr lang="en-US" b="0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1FD1C2-F801-CED4-9AD5-FCB619BF6879}"/>
              </a:ext>
            </a:extLst>
          </p:cNvPr>
          <p:cNvSpPr txBox="1"/>
          <p:nvPr/>
        </p:nvSpPr>
        <p:spPr>
          <a:xfrm>
            <a:off x="2287674" y="2569605"/>
            <a:ext cx="7616651" cy="356716"/>
          </a:xfrm>
          <a:prstGeom prst="rect">
            <a:avLst/>
          </a:prstGeom>
          <a:solidFill>
            <a:srgbClr val="00A1CE"/>
          </a:solidFill>
        </p:spPr>
        <p:txBody>
          <a:bodyPr vert="horz" wrap="square" lIns="0" tIns="0" rIns="0" bIns="0" rtlCol="0" anchor="t">
            <a:noAutofit/>
          </a:bodyPr>
          <a:lstStyle/>
          <a:p>
            <a:pPr algn="ctr">
              <a:spcBef>
                <a:spcPts val="432"/>
              </a:spcBef>
            </a:pPr>
            <a:r>
              <a:rPr lang="en-US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Higher quantities will lower spare parts prices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A76A09-176E-A28A-CE29-77BE4A8BE936}"/>
              </a:ext>
            </a:extLst>
          </p:cNvPr>
          <p:cNvSpPr txBox="1"/>
          <p:nvPr/>
        </p:nvSpPr>
        <p:spPr>
          <a:xfrm>
            <a:off x="2287674" y="3967578"/>
            <a:ext cx="7616652" cy="356716"/>
          </a:xfrm>
          <a:prstGeom prst="rect">
            <a:avLst/>
          </a:prstGeom>
          <a:solidFill>
            <a:srgbClr val="00A1CE"/>
          </a:solidFill>
        </p:spPr>
        <p:txBody>
          <a:bodyPr vert="horz" wrap="square" lIns="0" tIns="0" rIns="0" bIns="0" rtlCol="0" anchor="t">
            <a:noAutofit/>
          </a:bodyPr>
          <a:lstStyle/>
          <a:p>
            <a:pPr algn="ctr">
              <a:spcBef>
                <a:spcPts val="432"/>
              </a:spcBef>
            </a:pPr>
            <a:r>
              <a:rPr lang="en-US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Hydrogen transported in pipelines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034B38-8076-62FF-1C35-C3FD85AA33CF}"/>
              </a:ext>
            </a:extLst>
          </p:cNvPr>
          <p:cNvSpPr txBox="1"/>
          <p:nvPr/>
        </p:nvSpPr>
        <p:spPr>
          <a:xfrm>
            <a:off x="2287674" y="4433569"/>
            <a:ext cx="7616652" cy="356716"/>
          </a:xfrm>
          <a:prstGeom prst="rect">
            <a:avLst/>
          </a:prstGeom>
          <a:solidFill>
            <a:srgbClr val="00A1CE"/>
          </a:solidFill>
        </p:spPr>
        <p:txBody>
          <a:bodyPr vert="horz" wrap="square" lIns="0" tIns="0" rIns="0" bIns="0" rtlCol="0" anchor="t">
            <a:noAutofit/>
          </a:bodyPr>
          <a:lstStyle/>
          <a:p>
            <a:pPr algn="ctr">
              <a:spcBef>
                <a:spcPts val="432"/>
              </a:spcBef>
            </a:pPr>
            <a:r>
              <a:rPr lang="en-US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Green offshore production sites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2C7D6BC4-0974-3455-596C-DAC1D43B8DAE}"/>
              </a:ext>
            </a:extLst>
          </p:cNvPr>
          <p:cNvSpPr/>
          <p:nvPr/>
        </p:nvSpPr>
        <p:spPr>
          <a:xfrm rot="16200000">
            <a:off x="9040289" y="2821936"/>
            <a:ext cx="3618652" cy="1250026"/>
          </a:xfrm>
          <a:prstGeom prst="rightArrow">
            <a:avLst/>
          </a:prstGeom>
          <a:solidFill>
            <a:srgbClr val="00A1CE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Hyundai Sans Head"/>
                <a:cs typeface="Hyundai Sans Head"/>
              </a:rPr>
              <a:t>The road to success</a:t>
            </a:r>
          </a:p>
        </p:txBody>
      </p:sp>
    </p:spTree>
    <p:extLst>
      <p:ext uri="{BB962C8B-B14F-4D97-AF65-F5344CB8AC3E}">
        <p14:creationId xmlns:p14="http://schemas.microsoft.com/office/powerpoint/2010/main" val="232914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607C4-23F5-5B30-969E-BC718CB05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Hyundai doing?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95365C-5217-6E8A-60E0-FD1AB43741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8152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049AE2-AC8D-D974-1661-B69BE92B4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407" y="3825367"/>
            <a:ext cx="3413590" cy="23946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CD961F-2F0B-954C-C786-24063CDEF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809" y="426997"/>
            <a:ext cx="10516104" cy="714707"/>
          </a:xfrm>
        </p:spPr>
        <p:txBody>
          <a:bodyPr/>
          <a:lstStyle/>
          <a:p>
            <a:r>
              <a:rPr lang="en-US" sz="2800" b="1" dirty="0"/>
              <a:t>The development of the truck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D1E4CB-9E37-4309-A7F2-26DF14CBA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4205" y="2842330"/>
            <a:ext cx="5718872" cy="33777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E10759-5351-CDD7-CCC9-1CF2156D1C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917" y="5107113"/>
            <a:ext cx="2305282" cy="11129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3DECC6-43CC-1796-A3D0-EA5A54BC3088}"/>
              </a:ext>
            </a:extLst>
          </p:cNvPr>
          <p:cNvSpPr txBox="1"/>
          <p:nvPr/>
        </p:nvSpPr>
        <p:spPr>
          <a:xfrm>
            <a:off x="619124" y="6204403"/>
            <a:ext cx="1989179" cy="341023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algn="r">
              <a:spcBef>
                <a:spcPts val="432"/>
              </a:spcBef>
            </a:pPr>
            <a:r>
              <a:rPr lang="en-US" b="1" i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Prototype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22C32F-BBDA-F48B-5CF5-31DE024A96FF}"/>
              </a:ext>
            </a:extLst>
          </p:cNvPr>
          <p:cNvSpPr txBox="1"/>
          <p:nvPr/>
        </p:nvSpPr>
        <p:spPr>
          <a:xfrm>
            <a:off x="4084403" y="6204403"/>
            <a:ext cx="1989179" cy="341023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algn="r">
              <a:spcBef>
                <a:spcPts val="432"/>
              </a:spcBef>
            </a:pPr>
            <a:r>
              <a:rPr lang="en-US" b="1" i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Pre-</a:t>
            </a:r>
            <a:r>
              <a:rPr lang="en-US" b="1" i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Massprodution</a:t>
            </a:r>
            <a:endParaRPr lang="en-US" b="1" i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C3DAF1-140E-B1A9-3C3A-0E85247FBB92}"/>
              </a:ext>
            </a:extLst>
          </p:cNvPr>
          <p:cNvSpPr txBox="1"/>
          <p:nvPr/>
        </p:nvSpPr>
        <p:spPr>
          <a:xfrm>
            <a:off x="9973898" y="6220061"/>
            <a:ext cx="1989179" cy="341023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algn="r">
              <a:spcBef>
                <a:spcPts val="432"/>
              </a:spcBef>
            </a:pPr>
            <a:r>
              <a:rPr lang="en-US" b="1" i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Massproduction</a:t>
            </a:r>
            <a:endParaRPr lang="en-US" b="1" i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F48AEA-2D51-49AD-CD16-30AA4C38BC9C}"/>
              </a:ext>
            </a:extLst>
          </p:cNvPr>
          <p:cNvSpPr txBox="1"/>
          <p:nvPr/>
        </p:nvSpPr>
        <p:spPr>
          <a:xfrm>
            <a:off x="335662" y="1878058"/>
            <a:ext cx="2098928" cy="152400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285750" indent="-285750" algn="l">
              <a:spcBef>
                <a:spcPts val="432"/>
              </a:spcBef>
              <a:buFontTx/>
              <a:buChar char="-"/>
            </a:pPr>
            <a:r>
              <a:rPr lang="en-US" sz="1600" b="0" i="0" dirty="0">
                <a:latin typeface="Calibri" panose="020F0502020204030204" pitchFamily="34" charset="0"/>
                <a:cs typeface="Calibri" panose="020F0502020204030204" pitchFamily="34" charset="0"/>
              </a:rPr>
              <a:t>First road test</a:t>
            </a:r>
          </a:p>
          <a:p>
            <a:pPr marL="285750" indent="-285750" algn="l">
              <a:spcBef>
                <a:spcPts val="432"/>
              </a:spcBef>
              <a:buFontTx/>
              <a:buChar char="-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Proof of concept</a:t>
            </a:r>
          </a:p>
          <a:p>
            <a:pPr marL="285750" indent="-285750" algn="l">
              <a:spcBef>
                <a:spcPts val="432"/>
              </a:spcBef>
              <a:buFontTx/>
              <a:buChar char="-"/>
            </a:pPr>
            <a:endParaRPr lang="en-US" sz="1600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8268D8-DF25-3C8A-93A5-6268F5ACC731}"/>
              </a:ext>
            </a:extLst>
          </p:cNvPr>
          <p:cNvSpPr txBox="1"/>
          <p:nvPr/>
        </p:nvSpPr>
        <p:spPr>
          <a:xfrm>
            <a:off x="435429" y="1360917"/>
            <a:ext cx="2098773" cy="73152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algn="l">
              <a:spcBef>
                <a:spcPts val="432"/>
              </a:spcBef>
            </a:pPr>
            <a:r>
              <a:rPr lang="en-US" sz="2400" b="1" i="0" dirty="0"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DB700F-5B9C-E5E8-B372-A1AEF21EA2A8}"/>
              </a:ext>
            </a:extLst>
          </p:cNvPr>
          <p:cNvSpPr txBox="1"/>
          <p:nvPr/>
        </p:nvSpPr>
        <p:spPr>
          <a:xfrm>
            <a:off x="2682410" y="1360917"/>
            <a:ext cx="2098773" cy="73152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algn="l">
              <a:spcBef>
                <a:spcPts val="432"/>
              </a:spcBef>
            </a:pPr>
            <a:r>
              <a:rPr lang="en-US" sz="2400" b="1" i="0" dirty="0">
                <a:latin typeface="Calibri" panose="020F0502020204030204" pitchFamily="34" charset="0"/>
                <a:cs typeface="Calibri" panose="020F0502020204030204" pitchFamily="34" charset="0"/>
              </a:rPr>
              <a:t>2019/2020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A826FD-8F6D-10CD-9AA2-6BDB4894B904}"/>
              </a:ext>
            </a:extLst>
          </p:cNvPr>
          <p:cNvSpPr txBox="1"/>
          <p:nvPr/>
        </p:nvSpPr>
        <p:spPr>
          <a:xfrm>
            <a:off x="6244208" y="1360917"/>
            <a:ext cx="2098773" cy="73152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algn="l">
              <a:spcBef>
                <a:spcPts val="432"/>
              </a:spcBef>
            </a:pPr>
            <a:r>
              <a:rPr lang="en-US" sz="2400" b="1" i="0" dirty="0">
                <a:latin typeface="Calibri" panose="020F0502020204030204" pitchFamily="34" charset="0"/>
                <a:cs typeface="Calibri" panose="020F0502020204030204" pitchFamily="34" charset="0"/>
              </a:rPr>
              <a:t>2022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96E0EC-B68E-C990-AC2E-6992A773B43B}"/>
              </a:ext>
            </a:extLst>
          </p:cNvPr>
          <p:cNvSpPr txBox="1"/>
          <p:nvPr/>
        </p:nvSpPr>
        <p:spPr>
          <a:xfrm>
            <a:off x="2682409" y="1878058"/>
            <a:ext cx="3413589" cy="152400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285750" indent="-285750" algn="l">
              <a:spcBef>
                <a:spcPts val="432"/>
              </a:spcBef>
              <a:buFontTx/>
              <a:buChar char="-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October 7t, 2020, launch in Switzerland</a:t>
            </a:r>
          </a:p>
          <a:p>
            <a:pPr marL="285750" indent="-285750">
              <a:spcBef>
                <a:spcPts val="432"/>
              </a:spcBef>
              <a:buFontTx/>
              <a:buChar char="-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Proof of concept for truck and HRS</a:t>
            </a:r>
          </a:p>
          <a:p>
            <a:pPr marL="285750" indent="-285750" algn="l">
              <a:spcBef>
                <a:spcPts val="432"/>
              </a:spcBef>
              <a:buFontTx/>
              <a:buChar char="-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More than 25k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refuelings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in CH</a:t>
            </a:r>
          </a:p>
          <a:p>
            <a:pPr marL="285750" indent="-285750" algn="l">
              <a:spcBef>
                <a:spcPts val="432"/>
              </a:spcBef>
              <a:buFontTx/>
              <a:buChar char="-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Setting up an H2 ecosystem</a:t>
            </a:r>
          </a:p>
          <a:p>
            <a:pPr marL="285750" indent="-285750" algn="l">
              <a:spcBef>
                <a:spcPts val="432"/>
              </a:spcBef>
              <a:buFontTx/>
              <a:buChar char="-"/>
            </a:pPr>
            <a:r>
              <a:rPr lang="en-US" sz="1600" b="0" i="0" dirty="0">
                <a:latin typeface="Calibri" panose="020F0502020204030204" pitchFamily="34" charset="0"/>
                <a:cs typeface="Calibri" panose="020F0502020204030204" pitchFamily="34" charset="0"/>
              </a:rPr>
              <a:t>47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trucks on the road plus 5 Mio. km</a:t>
            </a:r>
            <a:endParaRPr lang="en-US" sz="1600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0749EE-D7F2-BD86-4348-24BD454E8C6B}"/>
              </a:ext>
            </a:extLst>
          </p:cNvPr>
          <p:cNvSpPr txBox="1"/>
          <p:nvPr/>
        </p:nvSpPr>
        <p:spPr>
          <a:xfrm>
            <a:off x="6244205" y="1878058"/>
            <a:ext cx="5718872" cy="964272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285750" indent="-285750" algn="l">
              <a:spcBef>
                <a:spcPts val="432"/>
              </a:spcBef>
              <a:buFontTx/>
              <a:buChar char="-"/>
            </a:pPr>
            <a:r>
              <a:rPr lang="en-US" sz="1600" b="0" i="0" dirty="0">
                <a:latin typeface="Calibri" panose="020F0502020204030204" pitchFamily="34" charset="0"/>
                <a:cs typeface="Calibri" panose="020F0502020204030204" pitchFamily="34" charset="0"/>
              </a:rPr>
              <a:t>Facelift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and technical changes (E-Motor,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Tanksystem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etc.)</a:t>
            </a:r>
            <a:endParaRPr lang="en-US" sz="1600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spcBef>
                <a:spcPts val="432"/>
              </a:spcBef>
              <a:buFontTx/>
              <a:buChar char="-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More types of upfits available</a:t>
            </a:r>
          </a:p>
          <a:p>
            <a:pPr marL="285750" indent="-285750" algn="l">
              <a:spcBef>
                <a:spcPts val="432"/>
              </a:spcBef>
              <a:buFontTx/>
              <a:buChar char="-"/>
            </a:pPr>
            <a:r>
              <a:rPr lang="en-US" sz="1600" b="0" i="0" dirty="0">
                <a:latin typeface="Calibri" panose="020F0502020204030204" pitchFamily="34" charset="0"/>
                <a:cs typeface="Calibri" panose="020F0502020204030204" pitchFamily="34" charset="0"/>
              </a:rPr>
              <a:t>Truck for the world market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8C5AA8-7D11-774F-7B11-5068E764DD13}"/>
              </a:ext>
            </a:extLst>
          </p:cNvPr>
          <p:cNvSpPr txBox="1"/>
          <p:nvPr/>
        </p:nvSpPr>
        <p:spPr>
          <a:xfrm>
            <a:off x="228916" y="4891113"/>
            <a:ext cx="2591776" cy="299299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algn="l">
              <a:spcBef>
                <a:spcPts val="432"/>
              </a:spcBef>
            </a:pPr>
            <a:r>
              <a:rPr lang="en-US" sz="1400" b="1" i="0" dirty="0">
                <a:solidFill>
                  <a:srgbClr val="3459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LKW - 100’000 Kilometer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97CF365-9776-152C-401D-5042B16EBE0A}"/>
              </a:ext>
            </a:extLst>
          </p:cNvPr>
          <p:cNvSpPr txBox="1"/>
          <p:nvPr/>
        </p:nvSpPr>
        <p:spPr>
          <a:xfrm>
            <a:off x="2682407" y="3621271"/>
            <a:ext cx="2803993" cy="299299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algn="l">
              <a:spcBef>
                <a:spcPts val="432"/>
              </a:spcBef>
            </a:pPr>
            <a:endParaRPr lang="en-US" sz="1400" b="1" i="0" dirty="0">
              <a:solidFill>
                <a:srgbClr val="3459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8F9D1C-9467-E45B-D9CD-2E75C8578FCE}"/>
              </a:ext>
            </a:extLst>
          </p:cNvPr>
          <p:cNvSpPr txBox="1"/>
          <p:nvPr/>
        </p:nvSpPr>
        <p:spPr>
          <a:xfrm>
            <a:off x="9052345" y="2590182"/>
            <a:ext cx="2803993" cy="299299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algn="l">
              <a:spcBef>
                <a:spcPts val="432"/>
              </a:spcBef>
            </a:pPr>
            <a:endParaRPr lang="en-US" sz="1400" b="1" i="0" dirty="0">
              <a:solidFill>
                <a:srgbClr val="3459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Round icon. Illustration of flag of Switzerland">
            <a:extLst>
              <a:ext uri="{FF2B5EF4-FFF2-40B4-BE49-F238E27FC236}">
                <a16:creationId xmlns:a16="http://schemas.microsoft.com/office/drawing/2014/main" id="{FE0C1BBA-E572-1D67-F60C-07A0BF3F3A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2" t="4539" r="16180" b="4740"/>
          <a:stretch/>
        </p:blipFill>
        <p:spPr bwMode="auto">
          <a:xfrm>
            <a:off x="142489" y="469889"/>
            <a:ext cx="502473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675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3" descr="Ein Bild, das Text, Straße, Transport, Lieferwagen enthält.&#10;&#10;Automatisch generierte Beschreibung">
            <a:extLst>
              <a:ext uri="{FF2B5EF4-FFF2-40B4-BE49-F238E27FC236}">
                <a16:creationId xmlns:a16="http://schemas.microsoft.com/office/drawing/2014/main" id="{877EFFB7-4F0D-EF3F-9D15-10EAE4611B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8" t="18298" r="5529" b="9884"/>
          <a:stretch/>
        </p:blipFill>
        <p:spPr>
          <a:xfrm>
            <a:off x="5719252" y="1614197"/>
            <a:ext cx="4954616" cy="2873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F8598A-5BCC-41B8-BD35-A02F4729D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800" b="1" dirty="0" err="1">
                <a:ea typeface="Calibri" panose="020F0502020204030204" pitchFamily="34" charset="0"/>
              </a:rPr>
              <a:t>Available</a:t>
            </a:r>
            <a:r>
              <a:rPr lang="de-CH" sz="2800" b="1" dirty="0">
                <a:ea typeface="Calibri" panose="020F0502020204030204" pitchFamily="34" charset="0"/>
              </a:rPr>
              <a:t> Trucks </a:t>
            </a:r>
            <a:r>
              <a:rPr lang="de-CH" sz="2800" b="1" dirty="0" err="1">
                <a:ea typeface="Calibri" panose="020F0502020204030204" pitchFamily="34" charset="0"/>
              </a:rPr>
              <a:t>for</a:t>
            </a:r>
            <a:r>
              <a:rPr lang="de-CH" sz="2800" b="1" dirty="0">
                <a:ea typeface="Calibri" panose="020F0502020204030204" pitchFamily="34" charset="0"/>
              </a:rPr>
              <a:t> </a:t>
            </a:r>
            <a:r>
              <a:rPr lang="de-CH" sz="2800" b="1" dirty="0" err="1">
                <a:ea typeface="Calibri" panose="020F0502020204030204" pitchFamily="34" charset="0"/>
              </a:rPr>
              <a:t>the</a:t>
            </a:r>
            <a:r>
              <a:rPr lang="de-CH" sz="2800" b="1" dirty="0">
                <a:ea typeface="Calibri" panose="020F0502020204030204" pitchFamily="34" charset="0"/>
              </a:rPr>
              <a:t> European </a:t>
            </a:r>
            <a:r>
              <a:rPr lang="de-CH" sz="2800" b="1" dirty="0" err="1">
                <a:ea typeface="Calibri" panose="020F0502020204030204" pitchFamily="34" charset="0"/>
              </a:rPr>
              <a:t>market</a:t>
            </a:r>
            <a:endParaRPr lang="de-CH" dirty="0">
              <a:ea typeface="Calibri" panose="020F0502020204030204" pitchFamily="34" charset="0"/>
            </a:endParaRPr>
          </a:p>
        </p:txBody>
      </p:sp>
      <p:sp>
        <p:nvSpPr>
          <p:cNvPr id="5" name="Rechteck 8">
            <a:extLst>
              <a:ext uri="{FF2B5EF4-FFF2-40B4-BE49-F238E27FC236}">
                <a16:creationId xmlns:a16="http://schemas.microsoft.com/office/drawing/2014/main" id="{62AE2055-2254-42EF-8789-2B3200BDEEEB}"/>
              </a:ext>
            </a:extLst>
          </p:cNvPr>
          <p:cNvSpPr/>
          <p:nvPr/>
        </p:nvSpPr>
        <p:spPr>
          <a:xfrm>
            <a:off x="740809" y="4491079"/>
            <a:ext cx="3463995" cy="628936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US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20F05565-E8B6-46B0-BAF5-5EAFCE530C46}"/>
              </a:ext>
            </a:extLst>
          </p:cNvPr>
          <p:cNvSpPr txBox="1"/>
          <p:nvPr/>
        </p:nvSpPr>
        <p:spPr>
          <a:xfrm>
            <a:off x="1215086" y="4405372"/>
            <a:ext cx="2748068" cy="758887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pPr algn="ctr"/>
            <a:r>
              <a:rPr lang="de-DE" sz="1400" b="1" i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GCW: 36 t</a:t>
            </a:r>
          </a:p>
          <a:p>
            <a:pPr algn="ctr"/>
            <a:r>
              <a:rPr lang="de-DE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 t GVW + 17 t Trailer</a:t>
            </a:r>
          </a:p>
        </p:txBody>
      </p:sp>
      <p:pic>
        <p:nvPicPr>
          <p:cNvPr id="8" name="Grafik 8" descr="Ein Bild, das Text, draußen, orange, Transport enthält.&#10;&#10;Automatisch generierte Beschreibung">
            <a:extLst>
              <a:ext uri="{FF2B5EF4-FFF2-40B4-BE49-F238E27FC236}">
                <a16:creationId xmlns:a16="http://schemas.microsoft.com/office/drawing/2014/main" id="{BDD66C43-A088-4F1B-BD28-6CF4EF8AB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09" y="2667497"/>
            <a:ext cx="3463995" cy="1776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EB86ADF-06F1-B33F-CEAA-7ACEADC97CDE}"/>
              </a:ext>
            </a:extLst>
          </p:cNvPr>
          <p:cNvSpPr txBox="1"/>
          <p:nvPr/>
        </p:nvSpPr>
        <p:spPr>
          <a:xfrm>
            <a:off x="740809" y="2131694"/>
            <a:ext cx="3222345" cy="287725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algn="l">
              <a:spcBef>
                <a:spcPts val="432"/>
              </a:spcBef>
            </a:pPr>
            <a:endParaRPr lang="de-CH" b="0" i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58A719-7980-9526-1117-0B4A76B96D75}"/>
              </a:ext>
            </a:extLst>
          </p:cNvPr>
          <p:cNvSpPr txBox="1"/>
          <p:nvPr/>
        </p:nvSpPr>
        <p:spPr>
          <a:xfrm>
            <a:off x="5719251" y="1331115"/>
            <a:ext cx="4954615" cy="403696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algn="l">
              <a:spcBef>
                <a:spcPts val="432"/>
              </a:spcBef>
            </a:pPr>
            <a:r>
              <a:rPr lang="en-US" b="1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model for the EU market with high payload</a:t>
            </a:r>
            <a:endParaRPr lang="de-CH" b="1" i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hteck 7">
            <a:extLst>
              <a:ext uri="{FF2B5EF4-FFF2-40B4-BE49-F238E27FC236}">
                <a16:creationId xmlns:a16="http://schemas.microsoft.com/office/drawing/2014/main" id="{03B0AD3C-1AD2-4C5F-B3D8-EF5D9D649DF5}"/>
              </a:ext>
            </a:extLst>
          </p:cNvPr>
          <p:cNvSpPr/>
          <p:nvPr/>
        </p:nvSpPr>
        <p:spPr>
          <a:xfrm>
            <a:off x="5719251" y="4535322"/>
            <a:ext cx="4954616" cy="628937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US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B49ABCD0-B9A6-47B5-833E-8EE70878DFDC}"/>
              </a:ext>
            </a:extLst>
          </p:cNvPr>
          <p:cNvSpPr txBox="1"/>
          <p:nvPr/>
        </p:nvSpPr>
        <p:spPr>
          <a:xfrm>
            <a:off x="7081139" y="4446319"/>
            <a:ext cx="2230840" cy="762185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pPr algn="ctr"/>
            <a:r>
              <a:rPr lang="de-DE" sz="1400" b="1" i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GCW: 42 t</a:t>
            </a:r>
          </a:p>
          <a:p>
            <a:pPr algn="ctr"/>
            <a:r>
              <a:rPr lang="de-DE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27 t GVW + 15 t Trailer</a:t>
            </a:r>
          </a:p>
          <a:p>
            <a:pPr algn="ctr"/>
            <a:r>
              <a:rPr lang="de-DE" sz="1400" b="1" i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Payload solo </a:t>
            </a:r>
            <a:r>
              <a:rPr lang="de-DE" sz="1400" b="1" i="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approx</a:t>
            </a:r>
            <a:r>
              <a:rPr lang="de-DE" sz="1400" b="1" i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12 t</a:t>
            </a:r>
            <a:endParaRPr lang="en-US" sz="1050" b="1" i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3B773E-FAF3-E473-BAB4-499AD72938FA}"/>
              </a:ext>
            </a:extLst>
          </p:cNvPr>
          <p:cNvSpPr txBox="1"/>
          <p:nvPr/>
        </p:nvSpPr>
        <p:spPr>
          <a:xfrm>
            <a:off x="691430" y="2290677"/>
            <a:ext cx="6093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Distribution vehicle for light goods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B635E4-7159-B17E-F6A2-9BBE5BD6CEE9}"/>
              </a:ext>
            </a:extLst>
          </p:cNvPr>
          <p:cNvSpPr txBox="1"/>
          <p:nvPr/>
        </p:nvSpPr>
        <p:spPr>
          <a:xfrm>
            <a:off x="3738427" y="5241838"/>
            <a:ext cx="609399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ADR for general cargo(no EX II/III, AT, FL)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72 kWh Battery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Fuell Cells with each 90kW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31kg Tank system – 350 bar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E-Motor with 350 kW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783897"/>
      </p:ext>
    </p:extLst>
  </p:cSld>
  <p:clrMapOvr>
    <a:masterClrMapping/>
  </p:clrMapOvr>
</p:sld>
</file>

<file path=ppt/theme/theme1.xml><?xml version="1.0" encoding="utf-8"?>
<a:theme xmlns:a="http://schemas.openxmlformats.org/drawingml/2006/main" name="1_160831_HYU_PowerPoint">
  <a:themeElements>
    <a:clrScheme name="현대 ppt templates">
      <a:dk1>
        <a:sysClr val="windowText" lastClr="000000"/>
      </a:dk1>
      <a:lt1>
        <a:sysClr val="window" lastClr="FFFFFF"/>
      </a:lt1>
      <a:dk2>
        <a:srgbClr val="002C5F"/>
      </a:dk2>
      <a:lt2>
        <a:srgbClr val="E4DCD3"/>
      </a:lt2>
      <a:accent1>
        <a:srgbClr val="00AAD2"/>
      </a:accent1>
      <a:accent2>
        <a:srgbClr val="E63312"/>
      </a:accent2>
      <a:accent3>
        <a:srgbClr val="C6C1B7"/>
      </a:accent3>
      <a:accent4>
        <a:srgbClr val="AEA99B"/>
      </a:accent4>
      <a:accent5>
        <a:srgbClr val="8D8778"/>
      </a:accent5>
      <a:accent6>
        <a:srgbClr val="4BDDFF"/>
      </a:accent6>
      <a:hlink>
        <a:srgbClr val="87E8FF"/>
      </a:hlink>
      <a:folHlink>
        <a:srgbClr val="C3F4FF"/>
      </a:folHlink>
    </a:clrScheme>
    <a:fontScheme name="현대 ppt templates">
      <a:majorFont>
        <a:latin typeface="현대산스 Head Medium"/>
        <a:ea typeface="현대산스 Head Medium"/>
        <a:cs typeface=""/>
      </a:majorFont>
      <a:minorFont>
        <a:latin typeface="현대산스 Head"/>
        <a:ea typeface="현대산스 Hea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 lIns="0" tIns="0" rIns="0" bIns="0" rtlCol="0" anchor="ctr">
        <a:noAutofit/>
      </a:bodyPr>
      <a:lstStyle>
        <a:defPPr algn="ctr">
          <a:defRPr b="1" dirty="0" smtClean="0">
            <a:latin typeface="Hyundai Sans Head"/>
            <a:cs typeface="Hyundai Sans Head"/>
          </a:defRPr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  <a:lnDef>
      <a:spPr>
        <a:ln w="3175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wrap="square" lIns="0" tIns="0" rIns="0" bIns="0" rtlCol="0" anchor="t">
        <a:noAutofit/>
      </a:bodyPr>
      <a:lstStyle>
        <a:defPPr algn="l">
          <a:spcBef>
            <a:spcPts val="432"/>
          </a:spcBef>
          <a:defRPr b="0" i="0" dirty="0" err="1" smtClean="0"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1" id="{0F758BE1-2D42-4193-855C-5CC8DEFF9D46}" vid="{0893DCF8-686F-41A9-BCD2-7C5CD592E7E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3510206E367D84B8C71D2C366EAECBE" ma:contentTypeVersion="16" ma:contentTypeDescription="Ein neues Dokument erstellen." ma:contentTypeScope="" ma:versionID="5d708162dd49b9a06823338e5a66333a">
  <xsd:schema xmlns:xsd="http://www.w3.org/2001/XMLSchema" xmlns:xs="http://www.w3.org/2001/XMLSchema" xmlns:p="http://schemas.microsoft.com/office/2006/metadata/properties" xmlns:ns2="351f9488-da96-4e7c-ae53-f67b5dba1f3d" xmlns:ns3="c09c6138-80e8-4627-b22e-72d3ecdc04ed" targetNamespace="http://schemas.microsoft.com/office/2006/metadata/properties" ma:root="true" ma:fieldsID="b6a497536e6525403a852cecec065f3a" ns2:_="" ns3:_="">
    <xsd:import namespace="351f9488-da96-4e7c-ae53-f67b5dba1f3d"/>
    <xsd:import namespace="c09c6138-80e8-4627-b22e-72d3ecdc04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1f9488-da96-4e7c-ae53-f67b5dba1f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Bildmarkierungen" ma:readOnly="false" ma:fieldId="{5cf76f15-5ced-4ddc-b409-7134ff3c332f}" ma:taxonomyMulti="true" ma:sspId="44d719a1-9436-4c1b-a6d1-0b7c4467bc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9c6138-80e8-4627-b22e-72d3ecdc04ed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2a77aeed-8416-40ac-abd1-468412d3959e}" ma:internalName="TaxCatchAll" ma:showField="CatchAllData" ma:web="c09c6138-80e8-4627-b22e-72d3ecdc04e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9c6138-80e8-4627-b22e-72d3ecdc04ed" xsi:nil="true"/>
    <lcf76f155ced4ddcb4097134ff3c332f xmlns="351f9488-da96-4e7c-ae53-f67b5dba1f3d">
      <Terms xmlns="http://schemas.microsoft.com/office/infopath/2007/PartnerControls"/>
    </lcf76f155ced4ddcb4097134ff3c332f>
    <SharedWithUsers xmlns="c09c6138-80e8-4627-b22e-72d3ecdc04ed">
      <UserInfo>
        <DisplayName>Daniel Keller</DisplayName>
        <AccountId>16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1378561-6A04-4A1B-A162-D09E544973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51f9488-da96-4e7c-ae53-f67b5dba1f3d"/>
    <ds:schemaRef ds:uri="c09c6138-80e8-4627-b22e-72d3ecdc04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199BC19-B35B-4826-AA98-B1E7761870B7}">
  <ds:schemaRefs>
    <ds:schemaRef ds:uri="http://schemas.microsoft.com/office/2006/metadata/properties"/>
    <ds:schemaRef ds:uri="http://www.w3.org/XML/1998/namespace"/>
    <ds:schemaRef ds:uri="351f9488-da96-4e7c-ae53-f67b5dba1f3d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c09c6138-80e8-4627-b22e-72d3ecdc04ed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5E65184-93B1-4D5F-84F9-57AC8A32DF1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16-9 HHM ppt template</Template>
  <TotalTime>0</TotalTime>
  <Words>803</Words>
  <Application>Microsoft Office PowerPoint</Application>
  <PresentationFormat>Widescreen</PresentationFormat>
  <Paragraphs>151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Helvetica</vt:lpstr>
      <vt:lpstr>Helvetica-Light</vt:lpstr>
      <vt:lpstr>Hyundai Sans Head</vt:lpstr>
      <vt:lpstr>System Font Regular</vt:lpstr>
      <vt:lpstr>Wingdings</vt:lpstr>
      <vt:lpstr>현대산스 Head</vt:lpstr>
      <vt:lpstr>현대산스 Text</vt:lpstr>
      <vt:lpstr>1_160831_HYU_PowerPoint</vt:lpstr>
      <vt:lpstr>PowerPoint Presentation</vt:lpstr>
      <vt:lpstr>Km driven in Switzerland and counting</vt:lpstr>
      <vt:lpstr>PowerPoint Presentation</vt:lpstr>
      <vt:lpstr>350 bar vs. 700 bar </vt:lpstr>
      <vt:lpstr>Hydrogen availability is key to success</vt:lpstr>
      <vt:lpstr>Logical steps to lower TCO </vt:lpstr>
      <vt:lpstr>What is Hyundai doing?</vt:lpstr>
      <vt:lpstr>The development of the truck</vt:lpstr>
      <vt:lpstr>Available Trucks for the European market</vt:lpstr>
      <vt:lpstr>Available upfit configurations</vt:lpstr>
      <vt:lpstr>                                           Rollout Germany</vt:lpstr>
      <vt:lpstr>Service Points in Germany (January 2023)</vt:lpstr>
      <vt:lpstr>The future</vt:lpstr>
      <vt:lpstr>PowerPoint Presentation</vt:lpstr>
    </vt:vector>
  </TitlesOfParts>
  <Company>HMGC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Mark Freymüller</dc:creator>
  <cp:lastModifiedBy>Daniel Keller</cp:lastModifiedBy>
  <cp:revision>11</cp:revision>
  <cp:lastPrinted>2022-03-10T11:24:03Z</cp:lastPrinted>
  <dcterms:created xsi:type="dcterms:W3CDTF">2020-03-11T14:08:15Z</dcterms:created>
  <dcterms:modified xsi:type="dcterms:W3CDTF">2022-11-11T12:39:20Z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0x01010053510206E367D84B8C71D2C366EAECBE</vt:lpwstr>
  </property>
  <property fmtid="{D5CDD505-2E9C-101B-9397-08002B2CF9AE}" pid="3" name="MediaServiceImageTags">
    <vt:lpwstr/>
  </property>
</Properties>
</file>